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91" r:id="rId3"/>
    <p:sldId id="259" r:id="rId4"/>
    <p:sldId id="277" r:id="rId5"/>
    <p:sldId id="278" r:id="rId6"/>
    <p:sldId id="284" r:id="rId7"/>
    <p:sldId id="289" r:id="rId8"/>
    <p:sldId id="290" r:id="rId9"/>
    <p:sldId id="282" r:id="rId10"/>
    <p:sldId id="285" r:id="rId11"/>
    <p:sldId id="286" r:id="rId12"/>
    <p:sldId id="287" r:id="rId13"/>
    <p:sldId id="283" r:id="rId14"/>
    <p:sldId id="275" r:id="rId15"/>
    <p:sldId id="295" r:id="rId16"/>
    <p:sldId id="296" r:id="rId17"/>
    <p:sldId id="288" r:id="rId18"/>
    <p:sldId id="294" r:id="rId19"/>
    <p:sldId id="279" r:id="rId20"/>
    <p:sldId id="280" r:id="rId21"/>
    <p:sldId id="281" r:id="rId22"/>
    <p:sldId id="292" r:id="rId23"/>
    <p:sldId id="293" r:id="rId24"/>
    <p:sldId id="273" r:id="rId25"/>
  </p:sldIdLst>
  <p:sldSz cx="18288000" cy="10287000"/>
  <p:notesSz cx="6858000" cy="9144000"/>
  <p:embeddedFontLst>
    <p:embeddedFont>
      <p:font typeface="Bebas Neue" panose="020B0606020202050201" pitchFamily="34" charset="0"/>
      <p:regular r:id="rId27"/>
    </p:embeddedFont>
    <p:embeddedFont>
      <p:font typeface="Fira Code" panose="020B0809050000020004" pitchFamily="49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9100"/>
    <a:srgbClr val="FFD0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41" autoAdjust="0"/>
    <p:restoredTop sz="94660"/>
  </p:normalViewPr>
  <p:slideViewPr>
    <p:cSldViewPr snapToGrid="0">
      <p:cViewPr varScale="1">
        <p:scale>
          <a:sx n="42" d="100"/>
          <a:sy n="42" d="100"/>
        </p:scale>
        <p:origin x="612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61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60911159-CC1D-F458-1CF2-752C07173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1C30CD65-24FD-EA3F-2508-64F222EA65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9F63D124-FB66-7294-ADA6-2B31B611C0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19240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42016420-25DF-E0D5-1E6B-30B66D24A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66998351-4FF6-80CE-66A8-5260C2F413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BDF60780-5F2B-623F-5CA7-EA8B88751F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4131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F26C2E58-8860-C841-6DE7-19165B3671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>
            <a:extLst>
              <a:ext uri="{FF2B5EF4-FFF2-40B4-BE49-F238E27FC236}">
                <a16:creationId xmlns:a16="http://schemas.microsoft.com/office/drawing/2014/main" id="{00FD6631-4B36-E518-416A-02E3B0C391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>
            <a:extLst>
              <a:ext uri="{FF2B5EF4-FFF2-40B4-BE49-F238E27FC236}">
                <a16:creationId xmlns:a16="http://schemas.microsoft.com/office/drawing/2014/main" id="{89D4CEFB-12B7-2191-4560-E49FDB5F5F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55592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03602785-6080-9B8B-A62B-92A0857BB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>
            <a:extLst>
              <a:ext uri="{FF2B5EF4-FFF2-40B4-BE49-F238E27FC236}">
                <a16:creationId xmlns:a16="http://schemas.microsoft.com/office/drawing/2014/main" id="{8442B93C-44AE-478F-338C-8D46CACADE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>
            <a:extLst>
              <a:ext uri="{FF2B5EF4-FFF2-40B4-BE49-F238E27FC236}">
                <a16:creationId xmlns:a16="http://schemas.microsoft.com/office/drawing/2014/main" id="{58426381-053C-13AC-1DCE-A2C3D83CDB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65355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E2BFA56F-0FDD-AF8A-B571-3A8ABAD44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C5A4281A-AF84-5456-D991-86496E352F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1D704B53-442F-96F6-A3B0-5572006BD2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77209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BBA1B22F-B871-3989-B4AF-A41F13CA4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>
            <a:extLst>
              <a:ext uri="{FF2B5EF4-FFF2-40B4-BE49-F238E27FC236}">
                <a16:creationId xmlns:a16="http://schemas.microsoft.com/office/drawing/2014/main" id="{A5F3BB0D-5DA3-C058-E160-50FA25EF1F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>
            <a:extLst>
              <a:ext uri="{FF2B5EF4-FFF2-40B4-BE49-F238E27FC236}">
                <a16:creationId xmlns:a16="http://schemas.microsoft.com/office/drawing/2014/main" id="{EC0BAD15-8429-8B7E-68AB-278A7A845D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47261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48E2EFFF-3CBE-0247-287C-39CEF3640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9FC77606-3703-FCD0-878D-A44D6201FF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E5434A51-6804-27AA-4ED7-135027B45E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315562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D1BB86FE-99BB-9544-55DE-46EE14F98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559B7B9D-AA9B-01E2-2C93-8105875679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8A2EC386-F873-6147-41E9-FF0268D72E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14812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482C0401-5438-90D1-B02E-1980ABB61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16BFAF38-16B3-831B-AB1F-ED42966C4B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B41341B1-FAB8-BA0E-D942-F874B83383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0963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>
          <a:extLst>
            <a:ext uri="{FF2B5EF4-FFF2-40B4-BE49-F238E27FC236}">
              <a16:creationId xmlns:a16="http://schemas.microsoft.com/office/drawing/2014/main" id="{DB80920A-DA4A-D7B2-42C5-8BEB65DC1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>
            <a:extLst>
              <a:ext uri="{FF2B5EF4-FFF2-40B4-BE49-F238E27FC236}">
                <a16:creationId xmlns:a16="http://schemas.microsoft.com/office/drawing/2014/main" id="{B30AA1EF-08DF-B59F-B27E-BE6C5018BE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:notes">
            <a:extLst>
              <a:ext uri="{FF2B5EF4-FFF2-40B4-BE49-F238E27FC236}">
                <a16:creationId xmlns:a16="http://schemas.microsoft.com/office/drawing/2014/main" id="{5234CE0B-8F88-347F-C5AC-8E0F2FF92F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6325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A9D90448-6668-4EC4-D703-312AC8E01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>
            <a:extLst>
              <a:ext uri="{FF2B5EF4-FFF2-40B4-BE49-F238E27FC236}">
                <a16:creationId xmlns:a16="http://schemas.microsoft.com/office/drawing/2014/main" id="{D06AEB9D-635B-DF2F-9551-493783D418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>
            <a:extLst>
              <a:ext uri="{FF2B5EF4-FFF2-40B4-BE49-F238E27FC236}">
                <a16:creationId xmlns:a16="http://schemas.microsoft.com/office/drawing/2014/main" id="{BC196788-7313-9464-F8C9-1FDB4976C9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80788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B1B67CD7-5620-DC16-D236-54BEB0907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FE5B0A28-94BC-0DA1-B4CE-D183BE892A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345D56E9-33B5-7DA7-322B-FA81060B2E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21772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56667020-0815-B461-ABEA-82F3365A9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0A566BEE-CF8F-2017-3E87-F2188AFEE5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B5D1E410-1B2E-4038-D176-61A0B1287C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068594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AD7792B3-A782-2EB3-0F06-CD797F38F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>
            <a:extLst>
              <a:ext uri="{FF2B5EF4-FFF2-40B4-BE49-F238E27FC236}">
                <a16:creationId xmlns:a16="http://schemas.microsoft.com/office/drawing/2014/main" id="{D27150C9-5FD7-A65A-77D5-CF792C6581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>
            <a:extLst>
              <a:ext uri="{FF2B5EF4-FFF2-40B4-BE49-F238E27FC236}">
                <a16:creationId xmlns:a16="http://schemas.microsoft.com/office/drawing/2014/main" id="{D49DA64A-E2CD-8D38-A82B-B867F8BAB4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0699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E62CC398-48A3-1D01-ABD0-1AB85C21E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2706F290-6FA8-7C96-EE24-B2F48C10C9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1533BD1B-20C7-315D-CAA6-2F24743D74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6042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3993D023-AA04-65E4-6925-D3F1E4182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7EC775F5-87CB-F17A-98EE-8B13D3598D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D20CEC0B-9014-607B-BDB7-D951506F11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2167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B4D1D714-422C-9470-C4B9-057EDC164C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DBB195FF-B9AF-817C-1308-B6F955C182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DBA028A6-1D04-6405-1376-435D9F3D94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9065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9FF0DBDA-3DA7-A700-8F5B-A9CA8FB50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>
            <a:extLst>
              <a:ext uri="{FF2B5EF4-FFF2-40B4-BE49-F238E27FC236}">
                <a16:creationId xmlns:a16="http://schemas.microsoft.com/office/drawing/2014/main" id="{90A5C4B8-46E0-488F-CAB6-A575E8A9FB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>
            <a:extLst>
              <a:ext uri="{FF2B5EF4-FFF2-40B4-BE49-F238E27FC236}">
                <a16:creationId xmlns:a16="http://schemas.microsoft.com/office/drawing/2014/main" id="{C8CD0A0A-0B00-9E3E-A7E2-ABF473708E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883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>
          <a:extLst>
            <a:ext uri="{FF2B5EF4-FFF2-40B4-BE49-F238E27FC236}">
              <a16:creationId xmlns:a16="http://schemas.microsoft.com/office/drawing/2014/main" id="{45C5D80A-FC3C-0976-E692-83335414C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>
            <a:extLst>
              <a:ext uri="{FF2B5EF4-FFF2-40B4-BE49-F238E27FC236}">
                <a16:creationId xmlns:a16="http://schemas.microsoft.com/office/drawing/2014/main" id="{AC40CAB3-04AD-6242-B1C3-3F2685765C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:notes">
            <a:extLst>
              <a:ext uri="{FF2B5EF4-FFF2-40B4-BE49-F238E27FC236}">
                <a16:creationId xmlns:a16="http://schemas.microsoft.com/office/drawing/2014/main" id="{459A5CFF-7DD7-2ADF-3B4C-9D8DFEA3FC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4972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instagram.com/royal_aurum_4/?utm_source=qr&amp;r=nametag" TargetMode="Externa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kabir-ur-rehman/Royal-Aurum/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931"/>
            <a:ext cx="18288000" cy="10304862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2962025" y="2076093"/>
            <a:ext cx="11945100" cy="3120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46" b="1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Royal aurum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dirty="0">
                <a:solidFill>
                  <a:srgbClr val="FFFFFF"/>
                </a:solidFill>
                <a:latin typeface="Bebas Neue"/>
                <a:sym typeface="Bebas Neue"/>
              </a:rPr>
              <a:t>Where gold meets royalty</a:t>
            </a:r>
            <a:endParaRPr sz="1050" dirty="0"/>
          </a:p>
        </p:txBody>
      </p:sp>
      <p:cxnSp>
        <p:nvCxnSpPr>
          <p:cNvPr id="86" name="Google Shape;86;p13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" name="Google Shape;87;p13"/>
          <p:cNvSpPr/>
          <p:nvPr/>
        </p:nvSpPr>
        <p:spPr>
          <a:xfrm>
            <a:off x="12912318" y="5658332"/>
            <a:ext cx="238802" cy="238802"/>
          </a:xfrm>
          <a:custGeom>
            <a:avLst/>
            <a:gdLst/>
            <a:ahLst/>
            <a:cxnLst/>
            <a:rect l="l" t="t" r="r" b="b"/>
            <a:pathLst>
              <a:path w="238802" h="238802" extrusionOk="0">
                <a:moveTo>
                  <a:pt x="0" y="0"/>
                </a:moveTo>
                <a:lnTo>
                  <a:pt x="238802" y="0"/>
                </a:lnTo>
                <a:lnTo>
                  <a:pt x="238802" y="238801"/>
                </a:lnTo>
                <a:lnTo>
                  <a:pt x="0" y="2388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0" name="Google Shape;90;p13"/>
          <p:cNvSpPr txBox="1"/>
          <p:nvPr/>
        </p:nvSpPr>
        <p:spPr>
          <a:xfrm>
            <a:off x="14907125" y="9804393"/>
            <a:ext cx="2978843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r"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  <a:sym typeface="Fira Code"/>
              </a:rPr>
              <a:t>21-Nov-2025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-43443" y="9765011"/>
            <a:ext cx="4498215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r"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</a:rPr>
              <a:t>E-commerce Website Project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5D698B-D286-E60E-51F3-6C39B5D9F8A3}"/>
              </a:ext>
            </a:extLst>
          </p:cNvPr>
          <p:cNvSpPr txBox="1"/>
          <p:nvPr/>
        </p:nvSpPr>
        <p:spPr>
          <a:xfrm>
            <a:off x="5852239" y="5023344"/>
            <a:ext cx="616467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Software Verification And Validation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</a:rPr>
              <a:t>BS-CS, 6</a:t>
            </a:r>
            <a:r>
              <a:rPr lang="en-US" sz="4000" b="1" baseline="30000" dirty="0">
                <a:solidFill>
                  <a:schemeClr val="bg1"/>
                </a:solidFill>
              </a:rPr>
              <a:t>th</a:t>
            </a:r>
            <a:r>
              <a:rPr lang="en-US" sz="4000" b="1" dirty="0">
                <a:solidFill>
                  <a:schemeClr val="bg1"/>
                </a:solidFill>
              </a:rPr>
              <a:t> Sem, Sec ‘A’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</a:rPr>
              <a:t>Coordinator: Miss Ambreen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</a:rPr>
              <a:t>Project Managers: Mahnoor &amp; Ali Hassan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21F9CF61-57EB-8252-7095-8D79574D6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259AD8F0-59B8-63CC-A0D4-BDFFFB5FA2A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F5776C96-90FC-870D-0FD7-E69515453D39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3AF98866-7C08-CFEB-0DC8-E58DBD48597C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509AF00B-4287-42DF-381A-E49C20886BBB}"/>
              </a:ext>
            </a:extLst>
          </p:cNvPr>
          <p:cNvSpPr txBox="1"/>
          <p:nvPr/>
        </p:nvSpPr>
        <p:spPr>
          <a:xfrm>
            <a:off x="402032" y="9762077"/>
            <a:ext cx="5128973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A8369BDD-F805-ACD2-9B88-6BD68C672746}"/>
              </a:ext>
            </a:extLst>
          </p:cNvPr>
          <p:cNvSpPr txBox="1"/>
          <p:nvPr/>
        </p:nvSpPr>
        <p:spPr>
          <a:xfrm>
            <a:off x="15946245" y="9762077"/>
            <a:ext cx="1939724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46199F-C695-3D4D-2D29-7B374D5D52F8}"/>
              </a:ext>
            </a:extLst>
          </p:cNvPr>
          <p:cNvSpPr txBox="1"/>
          <p:nvPr/>
        </p:nvSpPr>
        <p:spPr>
          <a:xfrm>
            <a:off x="613277" y="3822389"/>
            <a:ext cx="7671383" cy="56323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Purpose of Research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Analyze product listings across competitor websites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Understand how images, descriptions, and pricing are structured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Identify best practices for improving Royal Aurum’s product pages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0C52CF-BEBC-A24C-DD30-94B3652517FE}"/>
              </a:ext>
            </a:extLst>
          </p:cNvPr>
          <p:cNvSpPr txBox="1"/>
          <p:nvPr/>
        </p:nvSpPr>
        <p:spPr>
          <a:xfrm>
            <a:off x="1682028" y="975877"/>
            <a:ext cx="1388012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Purpose of Research &amp; Image Research Findings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4DE38A-524B-1131-2E33-023F67DEB4F4}"/>
              </a:ext>
            </a:extLst>
          </p:cNvPr>
          <p:cNvSpPr txBox="1"/>
          <p:nvPr/>
        </p:nvSpPr>
        <p:spPr>
          <a:xfrm>
            <a:off x="9162953" y="3688577"/>
            <a:ext cx="8890704" cy="618630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Image Research Findings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High-resolution JPG/WEBP images (1000–1500px)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Clean white or light backgrounds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3–5 angles per product (front, side, close-up)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Lifestyle images used for real-setting previews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Consistent aspect ratio (1:1 or 4:5)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F9AEE4-86CC-EE62-3D54-7D37022011E2}"/>
              </a:ext>
            </a:extLst>
          </p:cNvPr>
          <p:cNvCxnSpPr>
            <a:stCxn id="8" idx="2"/>
          </p:cNvCxnSpPr>
          <p:nvPr/>
        </p:nvCxnSpPr>
        <p:spPr>
          <a:xfrm flipH="1">
            <a:off x="8622089" y="4022865"/>
            <a:ext cx="1" cy="54318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6157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FC0EC089-5EDB-BAE8-2EA9-9EF0E4AD1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182222E7-F42D-5C61-0395-EF18FE022D0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95C4E0CE-ADCE-05AA-4D74-347758026AC5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FCF4325A-6C55-71B1-2761-B0E38ACBF268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79556C07-D2FE-FDA7-25EB-A640198944FD}"/>
              </a:ext>
            </a:extLst>
          </p:cNvPr>
          <p:cNvSpPr txBox="1"/>
          <p:nvPr/>
        </p:nvSpPr>
        <p:spPr>
          <a:xfrm>
            <a:off x="402032" y="9762077"/>
            <a:ext cx="4839041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3322AD91-5D99-0A0B-9198-19597475CCA4}"/>
              </a:ext>
            </a:extLst>
          </p:cNvPr>
          <p:cNvSpPr txBox="1"/>
          <p:nvPr/>
        </p:nvSpPr>
        <p:spPr>
          <a:xfrm>
            <a:off x="15879337" y="9762077"/>
            <a:ext cx="2006631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37B983-B4BA-058F-AA58-755ABAA42151}"/>
              </a:ext>
            </a:extLst>
          </p:cNvPr>
          <p:cNvSpPr txBox="1"/>
          <p:nvPr/>
        </p:nvSpPr>
        <p:spPr>
          <a:xfrm>
            <a:off x="402031" y="3822389"/>
            <a:ext cx="7882630" cy="5016758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2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Description Research Findings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Short product titles (3–6 words)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Bullet-point highlights to increase clarity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Material, size, and dimensions included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Natural use of SEO keywords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Benefits explained first, specifications later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22D754-CEA0-AB31-9C57-2B55F824A6D6}"/>
              </a:ext>
            </a:extLst>
          </p:cNvPr>
          <p:cNvSpPr txBox="1"/>
          <p:nvPr/>
        </p:nvSpPr>
        <p:spPr>
          <a:xfrm>
            <a:off x="1611689" y="975877"/>
            <a:ext cx="1388012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Description Findings &amp; Pricing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D74D7A-15B3-4CAF-0392-DEE71B4FD5C6}"/>
              </a:ext>
            </a:extLst>
          </p:cNvPr>
          <p:cNvSpPr txBox="1"/>
          <p:nvPr/>
        </p:nvSpPr>
        <p:spPr>
          <a:xfrm>
            <a:off x="9162953" y="3822389"/>
            <a:ext cx="8116859" cy="600164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buNone/>
            </a:pPr>
            <a:r>
              <a:rPr lang="en-US" sz="32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Pricing Analysis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Prices shown clearly with bold fonts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Discount badges used (10–40%)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Competitors display: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Original Price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Sale Price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Savings 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Free delivery for high-value items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Bundled pricing used for upselling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5145737-EC61-76B3-D6E7-50F1F681B84D}"/>
              </a:ext>
            </a:extLst>
          </p:cNvPr>
          <p:cNvCxnSpPr>
            <a:stCxn id="8" idx="2"/>
          </p:cNvCxnSpPr>
          <p:nvPr/>
        </p:nvCxnSpPr>
        <p:spPr>
          <a:xfrm flipH="1">
            <a:off x="8551750" y="4022865"/>
            <a:ext cx="1" cy="54318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17723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866ECC82-83AD-3BA8-DA53-280E9F338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20CCA10B-D897-70CA-E4D6-EF91EF0E7BE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5914DD76-8601-45B3-53B6-D90BBEC2C9F7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A7CAB043-4DAA-E351-204A-A4089DDF2C83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5CC1DE13-C951-2AEF-D920-252EE669D02C}"/>
              </a:ext>
            </a:extLst>
          </p:cNvPr>
          <p:cNvSpPr txBox="1"/>
          <p:nvPr/>
        </p:nvSpPr>
        <p:spPr>
          <a:xfrm>
            <a:off x="402032" y="9762077"/>
            <a:ext cx="4303783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13B01E7F-90C7-C370-C39D-B77A12909E4C}"/>
              </a:ext>
            </a:extLst>
          </p:cNvPr>
          <p:cNvSpPr txBox="1"/>
          <p:nvPr/>
        </p:nvSpPr>
        <p:spPr>
          <a:xfrm>
            <a:off x="15990849" y="9762077"/>
            <a:ext cx="1895119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24FDB9-3198-5608-06B7-692E6CB63A1F}"/>
              </a:ext>
            </a:extLst>
          </p:cNvPr>
          <p:cNvSpPr txBox="1"/>
          <p:nvPr/>
        </p:nvSpPr>
        <p:spPr>
          <a:xfrm>
            <a:off x="1682028" y="3814253"/>
            <a:ext cx="15943380" cy="3970318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Key Insights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High-quality visuals increase conversion rate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Clear, concise descriptions improve user trust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Transparent pricing with visible discounts performs best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Consistent product layout enhances overall website experience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43DD83-2A5A-A823-961E-F21553CE3706}"/>
              </a:ext>
            </a:extLst>
          </p:cNvPr>
          <p:cNvSpPr txBox="1"/>
          <p:nvPr/>
        </p:nvSpPr>
        <p:spPr>
          <a:xfrm>
            <a:off x="6397752" y="1316241"/>
            <a:ext cx="54924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Key insights</a:t>
            </a:r>
          </a:p>
        </p:txBody>
      </p:sp>
    </p:spTree>
    <p:extLst>
      <p:ext uri="{BB962C8B-B14F-4D97-AF65-F5344CB8AC3E}">
        <p14:creationId xmlns:p14="http://schemas.microsoft.com/office/powerpoint/2010/main" val="289550248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BEA4D7E8-97FF-15EF-0B64-1800A8602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>
            <a:extLst>
              <a:ext uri="{FF2B5EF4-FFF2-40B4-BE49-F238E27FC236}">
                <a16:creationId xmlns:a16="http://schemas.microsoft.com/office/drawing/2014/main" id="{1E8FEE13-2FA7-8701-6662-9F75B1E9211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206"/>
            <a:ext cx="18288000" cy="1023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>
            <a:extLst>
              <a:ext uri="{FF2B5EF4-FFF2-40B4-BE49-F238E27FC236}">
                <a16:creationId xmlns:a16="http://schemas.microsoft.com/office/drawing/2014/main" id="{21CFAD2F-71DD-4076-B85E-D5ABAFE9D595}"/>
              </a:ext>
            </a:extLst>
          </p:cNvPr>
          <p:cNvSpPr txBox="1"/>
          <p:nvPr/>
        </p:nvSpPr>
        <p:spPr>
          <a:xfrm>
            <a:off x="2403231" y="3247116"/>
            <a:ext cx="13481538" cy="3785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00" b="1" i="0" u="none" strike="noStrike" cap="none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Content writing</a:t>
            </a:r>
            <a:endParaRPr lang="en-US" sz="15746" b="1" i="0" u="none" strike="noStrike" cap="none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FFFFFF"/>
                </a:solidFill>
                <a:latin typeface="Bebas Neue"/>
                <a:sym typeface="Bebas Neue"/>
              </a:rPr>
              <a:t>Team Leader : Daniyal Hanif</a:t>
            </a:r>
            <a:endParaRPr sz="5400" dirty="0"/>
          </a:p>
        </p:txBody>
      </p:sp>
      <p:sp>
        <p:nvSpPr>
          <p:cNvPr id="136" name="Google Shape;136;p16">
            <a:extLst>
              <a:ext uri="{FF2B5EF4-FFF2-40B4-BE49-F238E27FC236}">
                <a16:creationId xmlns:a16="http://schemas.microsoft.com/office/drawing/2014/main" id="{9984A1D4-77C0-9F92-D4EA-8DAE4F8BFA31}"/>
              </a:ext>
            </a:extLst>
          </p:cNvPr>
          <p:cNvSpPr/>
          <p:nvPr/>
        </p:nvSpPr>
        <p:spPr>
          <a:xfrm>
            <a:off x="13409948" y="5688370"/>
            <a:ext cx="238802" cy="238802"/>
          </a:xfrm>
          <a:custGeom>
            <a:avLst/>
            <a:gdLst/>
            <a:ahLst/>
            <a:cxnLst/>
            <a:rect l="l" t="t" r="r" b="b"/>
            <a:pathLst>
              <a:path w="238802" h="238802" extrusionOk="0">
                <a:moveTo>
                  <a:pt x="0" y="0"/>
                </a:moveTo>
                <a:lnTo>
                  <a:pt x="238802" y="0"/>
                </a:lnTo>
                <a:lnTo>
                  <a:pt x="238802" y="238802"/>
                </a:lnTo>
                <a:lnTo>
                  <a:pt x="0" y="238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137" name="Google Shape;137;p16">
            <a:extLst>
              <a:ext uri="{FF2B5EF4-FFF2-40B4-BE49-F238E27FC236}">
                <a16:creationId xmlns:a16="http://schemas.microsoft.com/office/drawing/2014/main" id="{F20D180D-B1EC-2F8A-7C27-A857851F47B4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p16">
            <a:extLst>
              <a:ext uri="{FF2B5EF4-FFF2-40B4-BE49-F238E27FC236}">
                <a16:creationId xmlns:a16="http://schemas.microsoft.com/office/drawing/2014/main" id="{4152B3F7-DAAC-63BE-088C-74EE54135CDB}"/>
              </a:ext>
            </a:extLst>
          </p:cNvPr>
          <p:cNvSpPr txBox="1"/>
          <p:nvPr/>
        </p:nvSpPr>
        <p:spPr>
          <a:xfrm>
            <a:off x="402032" y="9739775"/>
            <a:ext cx="5106670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</a:rPr>
              <a:t>E-commerce Website Project</a:t>
            </a:r>
          </a:p>
        </p:txBody>
      </p:sp>
      <p:sp>
        <p:nvSpPr>
          <p:cNvPr id="139" name="Google Shape;139;p16">
            <a:extLst>
              <a:ext uri="{FF2B5EF4-FFF2-40B4-BE49-F238E27FC236}">
                <a16:creationId xmlns:a16="http://schemas.microsoft.com/office/drawing/2014/main" id="{889C7BCF-2984-D3B5-27D6-D29B0267365C}"/>
              </a:ext>
            </a:extLst>
          </p:cNvPr>
          <p:cNvSpPr txBox="1"/>
          <p:nvPr/>
        </p:nvSpPr>
        <p:spPr>
          <a:xfrm>
            <a:off x="15589405" y="9762077"/>
            <a:ext cx="2296564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  <a:sym typeface="Fira Code"/>
              </a:rPr>
              <a:t>21-Nov-2025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29189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/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/>
          <p:cNvSpPr txBox="1"/>
          <p:nvPr/>
        </p:nvSpPr>
        <p:spPr>
          <a:xfrm>
            <a:off x="402032" y="9784379"/>
            <a:ext cx="4139722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/>
          <p:cNvSpPr txBox="1"/>
          <p:nvPr/>
        </p:nvSpPr>
        <p:spPr>
          <a:xfrm>
            <a:off x="15678615" y="9784379"/>
            <a:ext cx="2207353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C25547-D719-B2A6-017D-7FE552A09FDF}"/>
              </a:ext>
            </a:extLst>
          </p:cNvPr>
          <p:cNvSpPr txBox="1"/>
          <p:nvPr/>
        </p:nvSpPr>
        <p:spPr>
          <a:xfrm>
            <a:off x="1910861" y="3040347"/>
            <a:ext cx="14771363" cy="7417415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Home Page:</a:t>
            </a: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Welcome message, </a:t>
            </a:r>
            <a:r>
              <a:rPr lang="en-US" sz="2800" dirty="0" err="1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jewelery</a:t>
            </a: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introduction, explore buttons.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About Us Page</a:t>
            </a: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 Brand story, mission, craftsmanship.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Category Page</a:t>
            </a: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 Gold rings, necklaces, earrings, bracelets.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Collections Page: Heritage, Blossom, Eternal Gold.</a:t>
            </a:r>
          </a:p>
          <a:p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Login Page</a:t>
            </a: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 Return to account message.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Sign-Up Page</a:t>
            </a: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 Join benefits (discounts, early access).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Shopping Cart Page</a:t>
            </a: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 Review items, delivery info, secure checkout.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Contact Us Page</a:t>
            </a: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 Email support, contact form.</a:t>
            </a:r>
          </a:p>
          <a:p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Admin Panel</a:t>
            </a: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 Dashboard, products, orders, payments, coupons.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Search Page</a:t>
            </a: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 Search results, suggestions, tips.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Footer</a:t>
            </a:r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: Brand details, quick links, customer support, contact info.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C52109-83BB-2523-ED2D-D8980FA11002}"/>
              </a:ext>
            </a:extLst>
          </p:cNvPr>
          <p:cNvSpPr txBox="1"/>
          <p:nvPr/>
        </p:nvSpPr>
        <p:spPr>
          <a:xfrm>
            <a:off x="5136739" y="1355123"/>
            <a:ext cx="80145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Main website pages</a:t>
            </a: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6F799E0C-B133-19BB-2727-4581ACB73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>
            <a:extLst>
              <a:ext uri="{FF2B5EF4-FFF2-40B4-BE49-F238E27FC236}">
                <a16:creationId xmlns:a16="http://schemas.microsoft.com/office/drawing/2014/main" id="{CA94282C-F0B7-D5CA-F284-450261BB6F5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206"/>
            <a:ext cx="18288000" cy="1023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>
            <a:extLst>
              <a:ext uri="{FF2B5EF4-FFF2-40B4-BE49-F238E27FC236}">
                <a16:creationId xmlns:a16="http://schemas.microsoft.com/office/drawing/2014/main" id="{B80A2C97-5E62-99A5-3175-17CB25B98BA0}"/>
              </a:ext>
            </a:extLst>
          </p:cNvPr>
          <p:cNvSpPr txBox="1"/>
          <p:nvPr/>
        </p:nvSpPr>
        <p:spPr>
          <a:xfrm>
            <a:off x="2403231" y="1358697"/>
            <a:ext cx="13481538" cy="668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00" b="1" i="0" u="none" strike="noStrike" cap="none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Social media marketing</a:t>
            </a:r>
            <a:endParaRPr lang="en-US" sz="15746" b="1" i="0" u="none" strike="noStrike" cap="none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FFFFFF"/>
                </a:solidFill>
                <a:latin typeface="Bebas Neue"/>
                <a:sym typeface="Bebas Neue"/>
              </a:rPr>
              <a:t>Team Leader : Hamid</a:t>
            </a:r>
            <a:endParaRPr sz="5400" dirty="0"/>
          </a:p>
        </p:txBody>
      </p:sp>
      <p:sp>
        <p:nvSpPr>
          <p:cNvPr id="136" name="Google Shape;136;p16">
            <a:extLst>
              <a:ext uri="{FF2B5EF4-FFF2-40B4-BE49-F238E27FC236}">
                <a16:creationId xmlns:a16="http://schemas.microsoft.com/office/drawing/2014/main" id="{81DEB1E4-947E-3CDD-31F6-532A32654978}"/>
              </a:ext>
            </a:extLst>
          </p:cNvPr>
          <p:cNvSpPr/>
          <p:nvPr/>
        </p:nvSpPr>
        <p:spPr>
          <a:xfrm>
            <a:off x="13409948" y="5688370"/>
            <a:ext cx="238802" cy="238802"/>
          </a:xfrm>
          <a:custGeom>
            <a:avLst/>
            <a:gdLst/>
            <a:ahLst/>
            <a:cxnLst/>
            <a:rect l="l" t="t" r="r" b="b"/>
            <a:pathLst>
              <a:path w="238802" h="238802" extrusionOk="0">
                <a:moveTo>
                  <a:pt x="0" y="0"/>
                </a:moveTo>
                <a:lnTo>
                  <a:pt x="238802" y="0"/>
                </a:lnTo>
                <a:lnTo>
                  <a:pt x="238802" y="238802"/>
                </a:lnTo>
                <a:lnTo>
                  <a:pt x="0" y="238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137" name="Google Shape;137;p16">
            <a:extLst>
              <a:ext uri="{FF2B5EF4-FFF2-40B4-BE49-F238E27FC236}">
                <a16:creationId xmlns:a16="http://schemas.microsoft.com/office/drawing/2014/main" id="{ACB09573-03DF-F852-B632-A8A0C3B583A6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p16">
            <a:extLst>
              <a:ext uri="{FF2B5EF4-FFF2-40B4-BE49-F238E27FC236}">
                <a16:creationId xmlns:a16="http://schemas.microsoft.com/office/drawing/2014/main" id="{75A34054-1894-77DC-B410-49121982F168}"/>
              </a:ext>
            </a:extLst>
          </p:cNvPr>
          <p:cNvSpPr txBox="1"/>
          <p:nvPr/>
        </p:nvSpPr>
        <p:spPr>
          <a:xfrm>
            <a:off x="402032" y="9739775"/>
            <a:ext cx="5106670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</a:rPr>
              <a:t>E-commerce Website Project</a:t>
            </a:r>
          </a:p>
        </p:txBody>
      </p:sp>
      <p:sp>
        <p:nvSpPr>
          <p:cNvPr id="139" name="Google Shape;139;p16">
            <a:extLst>
              <a:ext uri="{FF2B5EF4-FFF2-40B4-BE49-F238E27FC236}">
                <a16:creationId xmlns:a16="http://schemas.microsoft.com/office/drawing/2014/main" id="{73CBBC36-A8F9-7B81-E64E-BF9A7C11444B}"/>
              </a:ext>
            </a:extLst>
          </p:cNvPr>
          <p:cNvSpPr txBox="1"/>
          <p:nvPr/>
        </p:nvSpPr>
        <p:spPr>
          <a:xfrm>
            <a:off x="15589405" y="9762077"/>
            <a:ext cx="2296564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  <a:sym typeface="Fira Code"/>
              </a:rPr>
              <a:t>21-Nov-2025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02412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6EDDF5EF-095E-3ACE-FE12-8BCEBA452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069D8C93-1836-B8AB-2D37-FCDCFA7B9F8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AC586E96-EBBD-96E5-D3D4-0FECF840A987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1CD5D53A-46AA-DCF9-533B-66146C1E7668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01D0062D-5EE4-55E1-A398-FB5DC99DDEF4}"/>
              </a:ext>
            </a:extLst>
          </p:cNvPr>
          <p:cNvSpPr txBox="1"/>
          <p:nvPr/>
        </p:nvSpPr>
        <p:spPr>
          <a:xfrm>
            <a:off x="402032" y="9784379"/>
            <a:ext cx="4139722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B1AC4287-EB2F-16D7-6799-8B11689F6E71}"/>
              </a:ext>
            </a:extLst>
          </p:cNvPr>
          <p:cNvSpPr txBox="1"/>
          <p:nvPr/>
        </p:nvSpPr>
        <p:spPr>
          <a:xfrm>
            <a:off x="15678615" y="9784379"/>
            <a:ext cx="2207353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ACE5C7-A738-1015-57A7-4B9BF5C19721}"/>
              </a:ext>
            </a:extLst>
          </p:cNvPr>
          <p:cNvSpPr txBox="1"/>
          <p:nvPr/>
        </p:nvSpPr>
        <p:spPr>
          <a:xfrm>
            <a:off x="1758316" y="3855989"/>
            <a:ext cx="14771363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SVV Project's Social Media Links:</a:t>
            </a:r>
          </a:p>
          <a:p>
            <a:pPr marL="514350" indent="-514350">
              <a:buAutoNum type="arabicPeriod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Facebook https://www.facebook.com/share/1Fo2qi7Rpt/ </a:t>
            </a:r>
          </a:p>
          <a:p>
            <a:pPr marL="514350" indent="-514350">
              <a:buAutoNum type="arabicPeriod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Instagram  </a:t>
            </a: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hlinkClick r:id="rId5"/>
              </a:rPr>
              <a:t>https://www.instagram.com/royal_aurum_4/?utm_source=qr&amp;r=nametag</a:t>
            </a:r>
            <a:endParaRPr lang="en-US" sz="36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514350" indent="-514350">
              <a:buAutoNum type="arabicPeriod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TikTok https://www.tiktok.com/@royal.aurum4?_r=1&amp;_t=ZS-912Ukmphmf1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878F0D-33DB-58A9-6FD2-5009EBCC1A3A}"/>
              </a:ext>
            </a:extLst>
          </p:cNvPr>
          <p:cNvSpPr txBox="1"/>
          <p:nvPr/>
        </p:nvSpPr>
        <p:spPr>
          <a:xfrm>
            <a:off x="5300415" y="1355123"/>
            <a:ext cx="76871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Social Media Links</a:t>
            </a:r>
          </a:p>
        </p:txBody>
      </p:sp>
    </p:spTree>
    <p:extLst>
      <p:ext uri="{BB962C8B-B14F-4D97-AF65-F5344CB8AC3E}">
        <p14:creationId xmlns:p14="http://schemas.microsoft.com/office/powerpoint/2010/main" val="277873075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D851F8C7-B53F-28B5-2BE8-BFD718271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>
            <a:extLst>
              <a:ext uri="{FF2B5EF4-FFF2-40B4-BE49-F238E27FC236}">
                <a16:creationId xmlns:a16="http://schemas.microsoft.com/office/drawing/2014/main" id="{96FB0920-F76D-64B5-70AF-50FDDA222FB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206"/>
            <a:ext cx="18288000" cy="1023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>
            <a:extLst>
              <a:ext uri="{FF2B5EF4-FFF2-40B4-BE49-F238E27FC236}">
                <a16:creationId xmlns:a16="http://schemas.microsoft.com/office/drawing/2014/main" id="{E8791135-E45E-9E10-483E-584E23C843EC}"/>
              </a:ext>
            </a:extLst>
          </p:cNvPr>
          <p:cNvSpPr txBox="1"/>
          <p:nvPr/>
        </p:nvSpPr>
        <p:spPr>
          <a:xfrm>
            <a:off x="3491171" y="3297595"/>
            <a:ext cx="10859609" cy="3785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00" b="1" i="0" u="none" strike="noStrike" cap="none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Frontend</a:t>
            </a:r>
            <a:endParaRPr lang="en-US" sz="15746" b="1" i="0" u="none" strike="noStrike" cap="none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FFFFFF"/>
                </a:solidFill>
                <a:latin typeface="Bebas Neue"/>
                <a:sym typeface="Bebas Neue"/>
              </a:rPr>
              <a:t>Team Leader : Kabir </a:t>
            </a:r>
            <a:r>
              <a:rPr lang="en-US" sz="4800" dirty="0" err="1">
                <a:solidFill>
                  <a:srgbClr val="FFFFFF"/>
                </a:solidFill>
                <a:latin typeface="Bebas Neue"/>
                <a:sym typeface="Bebas Neue"/>
              </a:rPr>
              <a:t>ur</a:t>
            </a:r>
            <a:r>
              <a:rPr lang="en-US" sz="4800" dirty="0">
                <a:solidFill>
                  <a:srgbClr val="FFFFFF"/>
                </a:solidFill>
                <a:latin typeface="Bebas Neue"/>
                <a:sym typeface="Bebas Neue"/>
              </a:rPr>
              <a:t> </a:t>
            </a:r>
            <a:r>
              <a:rPr lang="en-US" sz="4800" dirty="0" err="1">
                <a:solidFill>
                  <a:srgbClr val="FFFFFF"/>
                </a:solidFill>
                <a:latin typeface="Bebas Neue"/>
                <a:sym typeface="Bebas Neue"/>
              </a:rPr>
              <a:t>rehman</a:t>
            </a:r>
            <a:endParaRPr sz="5400" dirty="0"/>
          </a:p>
        </p:txBody>
      </p:sp>
      <p:sp>
        <p:nvSpPr>
          <p:cNvPr id="136" name="Google Shape;136;p16">
            <a:extLst>
              <a:ext uri="{FF2B5EF4-FFF2-40B4-BE49-F238E27FC236}">
                <a16:creationId xmlns:a16="http://schemas.microsoft.com/office/drawing/2014/main" id="{B100D2AF-1B89-522C-D370-C1896943E0C0}"/>
              </a:ext>
            </a:extLst>
          </p:cNvPr>
          <p:cNvSpPr/>
          <p:nvPr/>
        </p:nvSpPr>
        <p:spPr>
          <a:xfrm>
            <a:off x="13409948" y="5688370"/>
            <a:ext cx="238802" cy="238802"/>
          </a:xfrm>
          <a:custGeom>
            <a:avLst/>
            <a:gdLst/>
            <a:ahLst/>
            <a:cxnLst/>
            <a:rect l="l" t="t" r="r" b="b"/>
            <a:pathLst>
              <a:path w="238802" h="238802" extrusionOk="0">
                <a:moveTo>
                  <a:pt x="0" y="0"/>
                </a:moveTo>
                <a:lnTo>
                  <a:pt x="238802" y="0"/>
                </a:lnTo>
                <a:lnTo>
                  <a:pt x="238802" y="238802"/>
                </a:lnTo>
                <a:lnTo>
                  <a:pt x="0" y="238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137" name="Google Shape;137;p16">
            <a:extLst>
              <a:ext uri="{FF2B5EF4-FFF2-40B4-BE49-F238E27FC236}">
                <a16:creationId xmlns:a16="http://schemas.microsoft.com/office/drawing/2014/main" id="{23E9B571-E294-13D2-2731-BD91078E83AC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p16">
            <a:extLst>
              <a:ext uri="{FF2B5EF4-FFF2-40B4-BE49-F238E27FC236}">
                <a16:creationId xmlns:a16="http://schemas.microsoft.com/office/drawing/2014/main" id="{A5061495-5680-2EBF-BBB8-1F1D90DBB6EB}"/>
              </a:ext>
            </a:extLst>
          </p:cNvPr>
          <p:cNvSpPr txBox="1"/>
          <p:nvPr/>
        </p:nvSpPr>
        <p:spPr>
          <a:xfrm>
            <a:off x="402032" y="9695171"/>
            <a:ext cx="5017461" cy="60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800" dirty="0">
                <a:solidFill>
                  <a:schemeClr val="bg1"/>
                </a:solidFill>
              </a:rPr>
              <a:t>E-commerce Website Project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9" name="Google Shape;139;p16">
            <a:extLst>
              <a:ext uri="{FF2B5EF4-FFF2-40B4-BE49-F238E27FC236}">
                <a16:creationId xmlns:a16="http://schemas.microsoft.com/office/drawing/2014/main" id="{2A1E701F-EE1F-A147-C28F-0C335F944A42}"/>
              </a:ext>
            </a:extLst>
          </p:cNvPr>
          <p:cNvSpPr txBox="1"/>
          <p:nvPr/>
        </p:nvSpPr>
        <p:spPr>
          <a:xfrm>
            <a:off x="15656312" y="9762077"/>
            <a:ext cx="2229657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  <a:sym typeface="Fira Code"/>
              </a:rPr>
              <a:t>21-Nov-2025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71614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2D1062C5-A407-6889-C464-181291D14E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8E4A1036-26AD-7400-DF7D-1D7B7A57F34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EF46C4F0-6A22-D059-B013-27B95088BF6E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F5F43167-E0D0-325D-3B88-A08EB00BCE72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6254E1FA-27F4-64F8-5D92-5756799FFEC6}"/>
              </a:ext>
            </a:extLst>
          </p:cNvPr>
          <p:cNvSpPr txBox="1"/>
          <p:nvPr/>
        </p:nvSpPr>
        <p:spPr>
          <a:xfrm>
            <a:off x="402032" y="9784379"/>
            <a:ext cx="4139722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642DF025-35CA-BCB4-5D57-27B685CD84A2}"/>
              </a:ext>
            </a:extLst>
          </p:cNvPr>
          <p:cNvSpPr txBox="1"/>
          <p:nvPr/>
        </p:nvSpPr>
        <p:spPr>
          <a:xfrm>
            <a:off x="15678615" y="9784379"/>
            <a:ext cx="2207353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DDCE6B-5DAE-C485-A58B-A5BF60DE13B2}"/>
              </a:ext>
            </a:extLst>
          </p:cNvPr>
          <p:cNvSpPr txBox="1"/>
          <p:nvPr/>
        </p:nvSpPr>
        <p:spPr>
          <a:xfrm>
            <a:off x="1910861" y="2333953"/>
            <a:ext cx="14466277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Framework &amp; Styling:</a:t>
            </a: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Built using React with CSS and Tailwind CSS for responsive and modern styling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/>
                <a:ea typeface="Fira Code"/>
                <a:cs typeface="Fira Code"/>
              </a:rPr>
              <a:t>Home: Displays the main landing page with featured content.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/>
                <a:ea typeface="Fira Code"/>
                <a:cs typeface="Fira Code"/>
              </a:rPr>
              <a:t>About: Provides information about the website, brand, or project purpose.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/>
                <a:ea typeface="Fira Code"/>
                <a:cs typeface="Fira Code"/>
              </a:rPr>
              <a:t>Categories: Shows all product categories and available jewelry items.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/>
                <a:ea typeface="Fira Code"/>
                <a:cs typeface="Fira Code"/>
              </a:rPr>
              <a:t>Search: Allows users to quickly search for specific products.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/>
                <a:ea typeface="Fira Code"/>
                <a:cs typeface="Fira Code"/>
              </a:rPr>
              <a:t>Cart: Lists all items added by the user for purchase.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/>
                <a:ea typeface="Fira Code"/>
                <a:cs typeface="Fira Code"/>
              </a:rPr>
              <a:t>Login/Signup: Enables user authentication and account creation.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Fira Code"/>
                <a:ea typeface="Fira Code"/>
                <a:cs typeface="Fira Code"/>
              </a:rPr>
              <a:t>Admin Panel: Dedicated dashboard to manage products and view product overviews.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392662-2F94-8766-F497-D8CF03095F1A}"/>
              </a:ext>
            </a:extLst>
          </p:cNvPr>
          <p:cNvSpPr txBox="1"/>
          <p:nvPr/>
        </p:nvSpPr>
        <p:spPr>
          <a:xfrm>
            <a:off x="4541754" y="1060602"/>
            <a:ext cx="85467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Frontend Structure</a:t>
            </a:r>
          </a:p>
        </p:txBody>
      </p:sp>
    </p:spTree>
    <p:extLst>
      <p:ext uri="{BB962C8B-B14F-4D97-AF65-F5344CB8AC3E}">
        <p14:creationId xmlns:p14="http://schemas.microsoft.com/office/powerpoint/2010/main" val="64266133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0A4F7013-64CA-79C7-410F-7D5F7E3A1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0EBAE3EF-EC04-9C1F-6443-733911890E8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B7E7ABD8-9FE0-35A9-8B3B-167A704A774C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D41A38A2-D4CF-1B46-2C24-0D16380F8372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8B003549-B733-5D95-0235-DF34E79A44B0}"/>
              </a:ext>
            </a:extLst>
          </p:cNvPr>
          <p:cNvSpPr txBox="1"/>
          <p:nvPr/>
        </p:nvSpPr>
        <p:spPr>
          <a:xfrm>
            <a:off x="402032" y="9739775"/>
            <a:ext cx="4326085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0E4F393D-CEC3-83B9-4387-61626D5076DB}"/>
              </a:ext>
            </a:extLst>
          </p:cNvPr>
          <p:cNvSpPr txBox="1"/>
          <p:nvPr/>
        </p:nvSpPr>
        <p:spPr>
          <a:xfrm>
            <a:off x="15745523" y="9762077"/>
            <a:ext cx="2140446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C731EF-0622-050B-6498-76E86548DCAD}"/>
              </a:ext>
            </a:extLst>
          </p:cNvPr>
          <p:cNvSpPr txBox="1"/>
          <p:nvPr/>
        </p:nvSpPr>
        <p:spPr>
          <a:xfrm>
            <a:off x="1910861" y="3181023"/>
            <a:ext cx="1446627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+mj-lt"/>
              <a:buAutoNum type="arabicPeriod"/>
            </a:pPr>
            <a:r>
              <a:rPr lang="en-US" sz="3600" dirty="0">
                <a:latin typeface="Fira Code"/>
                <a:ea typeface="Fira Code"/>
                <a:cs typeface="Fira Code"/>
              </a:rPr>
              <a:t>The user opens the Categories section and selects a product.</a:t>
            </a:r>
          </a:p>
          <a:p>
            <a:pPr>
              <a:buFont typeface="+mj-lt"/>
              <a:buAutoNum type="arabicPeriod"/>
            </a:pPr>
            <a:r>
              <a:rPr lang="en-US" sz="3600" dirty="0">
                <a:latin typeface="Fira Code"/>
                <a:ea typeface="Fira Code"/>
                <a:cs typeface="Fira Code"/>
              </a:rPr>
              <a:t>The user clicks Add to Cart to save the product.</a:t>
            </a:r>
          </a:p>
          <a:p>
            <a:pPr>
              <a:buFont typeface="+mj-lt"/>
              <a:buAutoNum type="arabicPeriod"/>
            </a:pPr>
            <a:r>
              <a:rPr lang="en-US" sz="3600" dirty="0">
                <a:latin typeface="Fira Code"/>
                <a:ea typeface="Fira Code"/>
                <a:cs typeface="Fira Code"/>
              </a:rPr>
              <a:t>From the Cart page, the user clicks Place Order.</a:t>
            </a:r>
          </a:p>
          <a:p>
            <a:pPr>
              <a:buFont typeface="+mj-lt"/>
              <a:buAutoNum type="arabicPeriod"/>
            </a:pPr>
            <a:r>
              <a:rPr lang="en-US" sz="3600" dirty="0">
                <a:latin typeface="Fira Code"/>
                <a:ea typeface="Fira Code"/>
                <a:cs typeface="Fira Code"/>
              </a:rPr>
              <a:t>An order form appears asking for: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/>
                <a:ea typeface="Fira Code"/>
                <a:cs typeface="Fira Code"/>
              </a:rPr>
              <a:t>Full Name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/>
                <a:ea typeface="Fira Code"/>
                <a:cs typeface="Fira Code"/>
              </a:rPr>
              <a:t>Email Address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/>
                <a:ea typeface="Fira Code"/>
                <a:cs typeface="Fira Code"/>
              </a:rPr>
              <a:t>Phone Number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/>
                <a:ea typeface="Fira Code"/>
                <a:cs typeface="Fira Code"/>
              </a:rPr>
              <a:t>Delivery Address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/>
                <a:ea typeface="Fira Code"/>
                <a:cs typeface="Fira Code"/>
              </a:rPr>
              <a:t>Payment Information</a:t>
            </a:r>
          </a:p>
          <a:p>
            <a:pPr>
              <a:buFont typeface="+mj-lt"/>
              <a:buAutoNum type="arabicPeriod"/>
            </a:pPr>
            <a:r>
              <a:rPr lang="en-US" sz="3600" dirty="0">
                <a:latin typeface="Fira Code"/>
                <a:ea typeface="Fira Code"/>
                <a:cs typeface="Fira Code"/>
              </a:rPr>
              <a:t>The user submits the form to complete the order.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74AD5F-8B8A-4F30-F37F-E27CC3481498}"/>
              </a:ext>
            </a:extLst>
          </p:cNvPr>
          <p:cNvSpPr txBox="1"/>
          <p:nvPr/>
        </p:nvSpPr>
        <p:spPr>
          <a:xfrm>
            <a:off x="4357583" y="1283119"/>
            <a:ext cx="95728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User Interaction Flow</a:t>
            </a:r>
          </a:p>
        </p:txBody>
      </p:sp>
    </p:spTree>
    <p:extLst>
      <p:ext uri="{BB962C8B-B14F-4D97-AF65-F5344CB8AC3E}">
        <p14:creationId xmlns:p14="http://schemas.microsoft.com/office/powerpoint/2010/main" val="159160024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>
          <a:extLst>
            <a:ext uri="{FF2B5EF4-FFF2-40B4-BE49-F238E27FC236}">
              <a16:creationId xmlns:a16="http://schemas.microsoft.com/office/drawing/2014/main" id="{466A0F90-9791-6E33-A385-D2058B1DB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5">
            <a:extLst>
              <a:ext uri="{FF2B5EF4-FFF2-40B4-BE49-F238E27FC236}">
                <a16:creationId xmlns:a16="http://schemas.microsoft.com/office/drawing/2014/main" id="{A0ECA263-C2A3-CA18-1BF3-7EA34760AED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92050" y="-2522000"/>
            <a:ext cx="12187825" cy="16443203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5">
            <a:extLst>
              <a:ext uri="{FF2B5EF4-FFF2-40B4-BE49-F238E27FC236}">
                <a16:creationId xmlns:a16="http://schemas.microsoft.com/office/drawing/2014/main" id="{3A9880DA-CA46-B3A2-EA2D-296AC0DE8733}"/>
              </a:ext>
            </a:extLst>
          </p:cNvPr>
          <p:cNvSpPr txBox="1"/>
          <p:nvPr/>
        </p:nvSpPr>
        <p:spPr>
          <a:xfrm>
            <a:off x="1028700" y="1009650"/>
            <a:ext cx="15646001" cy="1352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i="0" u="none" strike="noStrike" cap="none" dirty="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Table Of Contents</a:t>
            </a:r>
            <a:endParaRPr dirty="0"/>
          </a:p>
        </p:txBody>
      </p:sp>
      <p:cxnSp>
        <p:nvCxnSpPr>
          <p:cNvPr id="116" name="Google Shape;116;p15">
            <a:extLst>
              <a:ext uri="{FF2B5EF4-FFF2-40B4-BE49-F238E27FC236}">
                <a16:creationId xmlns:a16="http://schemas.microsoft.com/office/drawing/2014/main" id="{AFD7C62C-9986-DBC8-6CC9-759BB90DD660}"/>
              </a:ext>
            </a:extLst>
          </p:cNvPr>
          <p:cNvCxnSpPr/>
          <p:nvPr/>
        </p:nvCxnSpPr>
        <p:spPr>
          <a:xfrm>
            <a:off x="-1866218" y="2343150"/>
            <a:ext cx="990587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117;p15">
            <a:extLst>
              <a:ext uri="{FF2B5EF4-FFF2-40B4-BE49-F238E27FC236}">
                <a16:creationId xmlns:a16="http://schemas.microsoft.com/office/drawing/2014/main" id="{3B9FF5F3-2228-1437-9926-6FC88DF038D1}"/>
              </a:ext>
            </a:extLst>
          </p:cNvPr>
          <p:cNvSpPr/>
          <p:nvPr/>
        </p:nvSpPr>
        <p:spPr>
          <a:xfrm>
            <a:off x="7974410" y="1956413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118" name="Google Shape;118;p15">
            <a:extLst>
              <a:ext uri="{FF2B5EF4-FFF2-40B4-BE49-F238E27FC236}">
                <a16:creationId xmlns:a16="http://schemas.microsoft.com/office/drawing/2014/main" id="{C3ECCFFB-501F-BB7D-2F2C-928AABF284B6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7" name="Google Shape;127;p15">
            <a:extLst>
              <a:ext uri="{FF2B5EF4-FFF2-40B4-BE49-F238E27FC236}">
                <a16:creationId xmlns:a16="http://schemas.microsoft.com/office/drawing/2014/main" id="{467A5E79-0DAD-5F24-A504-63A49AB655EC}"/>
              </a:ext>
            </a:extLst>
          </p:cNvPr>
          <p:cNvSpPr txBox="1"/>
          <p:nvPr/>
        </p:nvSpPr>
        <p:spPr>
          <a:xfrm>
            <a:off x="402031" y="9683758"/>
            <a:ext cx="6707428" cy="60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800" dirty="0">
                <a:solidFill>
                  <a:srgbClr val="D29100"/>
                </a:solidFill>
              </a:rPr>
              <a:t>E-commerce Website Project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128" name="Google Shape;128;p15">
            <a:extLst>
              <a:ext uri="{FF2B5EF4-FFF2-40B4-BE49-F238E27FC236}">
                <a16:creationId xmlns:a16="http://schemas.microsoft.com/office/drawing/2014/main" id="{6FD4793F-7810-D3F2-FC0E-C5CD8EF5FFCB}"/>
              </a:ext>
            </a:extLst>
          </p:cNvPr>
          <p:cNvSpPr txBox="1"/>
          <p:nvPr/>
        </p:nvSpPr>
        <p:spPr>
          <a:xfrm>
            <a:off x="15120161" y="9683758"/>
            <a:ext cx="2706928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  <a:sym typeface="Fira Code"/>
              </a:rPr>
              <a:t>21-Nov-2025</a:t>
            </a:r>
            <a:endParaRPr lang="en-US" sz="2400" dirty="0">
              <a:solidFill>
                <a:schemeClr val="bg1"/>
              </a:solidFill>
            </a:endParaRPr>
          </a:p>
          <a:p>
            <a:pPr lvl="0" algn="r">
              <a:lnSpc>
                <a:spcPct val="140025"/>
              </a:lnSpc>
            </a:pPr>
            <a:r>
              <a:rPr lang="en-US" sz="1600" dirty="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93C7F1-95B4-CA75-EC43-A610F144A45C}"/>
              </a:ext>
            </a:extLst>
          </p:cNvPr>
          <p:cNvSpPr txBox="1"/>
          <p:nvPr/>
        </p:nvSpPr>
        <p:spPr>
          <a:xfrm>
            <a:off x="1554480" y="2263140"/>
            <a:ext cx="6637353" cy="7399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Introduction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Documentation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Data Research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Content Writing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Frontend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Backend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Testing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40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Maintenance</a:t>
            </a:r>
          </a:p>
        </p:txBody>
      </p:sp>
    </p:spTree>
    <p:extLst>
      <p:ext uri="{BB962C8B-B14F-4D97-AF65-F5344CB8AC3E}">
        <p14:creationId xmlns:p14="http://schemas.microsoft.com/office/powerpoint/2010/main" val="38646667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FF62E5E6-308C-C96B-D65D-FEE7925D1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3899F66F-53B5-2E26-A624-AF9AA10DEDF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16BB928C-E658-2A89-7205-8A6F035054BF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B8A75E08-13AB-DDA4-D94F-823ABB292DFB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6CB9121A-9A27-B732-A2B8-ADDB5CD562C2}"/>
              </a:ext>
            </a:extLst>
          </p:cNvPr>
          <p:cNvSpPr txBox="1"/>
          <p:nvPr/>
        </p:nvSpPr>
        <p:spPr>
          <a:xfrm>
            <a:off x="402032" y="9784379"/>
            <a:ext cx="4259178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F3A47B36-BFB6-A70A-A08C-010641118938}"/>
              </a:ext>
            </a:extLst>
          </p:cNvPr>
          <p:cNvSpPr txBox="1"/>
          <p:nvPr/>
        </p:nvSpPr>
        <p:spPr>
          <a:xfrm>
            <a:off x="16035455" y="9739774"/>
            <a:ext cx="1850514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4E5782-BC47-FC99-AD88-9A6F1FDE7AF2}"/>
              </a:ext>
            </a:extLst>
          </p:cNvPr>
          <p:cNvSpPr txBox="1"/>
          <p:nvPr/>
        </p:nvSpPr>
        <p:spPr>
          <a:xfrm>
            <a:off x="1910861" y="3626505"/>
            <a:ext cx="144662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/>
                <a:ea typeface="Fira Code"/>
                <a:cs typeface="Fira Code"/>
              </a:rPr>
              <a:t>After successful submission, an order receipt is generated with all order details.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/>
                <a:ea typeface="Fira Code"/>
                <a:cs typeface="Fira Code"/>
              </a:rPr>
              <a:t>A Thank You message is displayed confirming the order placement.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/>
                <a:ea typeface="Fira Code"/>
                <a:cs typeface="Fira Code"/>
              </a:rPr>
              <a:t>The user receives a smooth, user-friendly completion experience.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86ED7D-5613-6F47-02F2-D7ABAB10CACB}"/>
              </a:ext>
            </a:extLst>
          </p:cNvPr>
          <p:cNvSpPr txBox="1"/>
          <p:nvPr/>
        </p:nvSpPr>
        <p:spPr>
          <a:xfrm>
            <a:off x="4842390" y="1330011"/>
            <a:ext cx="83267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Order confirmation</a:t>
            </a:r>
          </a:p>
        </p:txBody>
      </p:sp>
    </p:spTree>
    <p:extLst>
      <p:ext uri="{BB962C8B-B14F-4D97-AF65-F5344CB8AC3E}">
        <p14:creationId xmlns:p14="http://schemas.microsoft.com/office/powerpoint/2010/main" val="243585062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9D4A4409-A31B-DEA1-1CE9-4FEE52278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>
            <a:extLst>
              <a:ext uri="{FF2B5EF4-FFF2-40B4-BE49-F238E27FC236}">
                <a16:creationId xmlns:a16="http://schemas.microsoft.com/office/drawing/2014/main" id="{7C1F38B6-A79D-595B-DC31-4705450F972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206"/>
            <a:ext cx="18288000" cy="1023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>
            <a:extLst>
              <a:ext uri="{FF2B5EF4-FFF2-40B4-BE49-F238E27FC236}">
                <a16:creationId xmlns:a16="http://schemas.microsoft.com/office/drawing/2014/main" id="{C472B9AE-C4FF-94F1-DB99-5E79C3ABD90B}"/>
              </a:ext>
            </a:extLst>
          </p:cNvPr>
          <p:cNvSpPr txBox="1"/>
          <p:nvPr/>
        </p:nvSpPr>
        <p:spPr>
          <a:xfrm>
            <a:off x="3491171" y="3297595"/>
            <a:ext cx="10859609" cy="3785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00" b="1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back</a:t>
            </a:r>
            <a:r>
              <a:rPr lang="en-US" sz="15700" b="1" i="0" u="none" strike="noStrike" cap="none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end</a:t>
            </a:r>
            <a:endParaRPr lang="en-US" sz="15746" b="1" i="0" u="none" strike="noStrike" cap="none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FFFFFF"/>
                </a:solidFill>
                <a:latin typeface="Bebas Neue"/>
                <a:sym typeface="Bebas Neue"/>
              </a:rPr>
              <a:t>Team Leader : Dua </a:t>
            </a:r>
            <a:r>
              <a:rPr lang="en-US" sz="4800" dirty="0" err="1">
                <a:solidFill>
                  <a:srgbClr val="FFFFFF"/>
                </a:solidFill>
                <a:latin typeface="Bebas Neue"/>
                <a:sym typeface="Bebas Neue"/>
              </a:rPr>
              <a:t>kulsoom</a:t>
            </a:r>
            <a:endParaRPr sz="5400" dirty="0"/>
          </a:p>
        </p:txBody>
      </p:sp>
      <p:sp>
        <p:nvSpPr>
          <p:cNvPr id="136" name="Google Shape;136;p16">
            <a:extLst>
              <a:ext uri="{FF2B5EF4-FFF2-40B4-BE49-F238E27FC236}">
                <a16:creationId xmlns:a16="http://schemas.microsoft.com/office/drawing/2014/main" id="{5D66CDD9-F8C8-EF81-6994-03556880FE4E}"/>
              </a:ext>
            </a:extLst>
          </p:cNvPr>
          <p:cNvSpPr/>
          <p:nvPr/>
        </p:nvSpPr>
        <p:spPr>
          <a:xfrm>
            <a:off x="13409948" y="5688370"/>
            <a:ext cx="238802" cy="238802"/>
          </a:xfrm>
          <a:custGeom>
            <a:avLst/>
            <a:gdLst/>
            <a:ahLst/>
            <a:cxnLst/>
            <a:rect l="l" t="t" r="r" b="b"/>
            <a:pathLst>
              <a:path w="238802" h="238802" extrusionOk="0">
                <a:moveTo>
                  <a:pt x="0" y="0"/>
                </a:moveTo>
                <a:lnTo>
                  <a:pt x="238802" y="0"/>
                </a:lnTo>
                <a:lnTo>
                  <a:pt x="238802" y="238802"/>
                </a:lnTo>
                <a:lnTo>
                  <a:pt x="0" y="238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137" name="Google Shape;137;p16">
            <a:extLst>
              <a:ext uri="{FF2B5EF4-FFF2-40B4-BE49-F238E27FC236}">
                <a16:creationId xmlns:a16="http://schemas.microsoft.com/office/drawing/2014/main" id="{5C16D062-EA97-62AB-18D0-C62DAFB741FF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p16">
            <a:extLst>
              <a:ext uri="{FF2B5EF4-FFF2-40B4-BE49-F238E27FC236}">
                <a16:creationId xmlns:a16="http://schemas.microsoft.com/office/drawing/2014/main" id="{6A0C35DB-8A6B-A755-2F72-80C1C8ED1AA0}"/>
              </a:ext>
            </a:extLst>
          </p:cNvPr>
          <p:cNvSpPr txBox="1"/>
          <p:nvPr/>
        </p:nvSpPr>
        <p:spPr>
          <a:xfrm>
            <a:off x="402032" y="9717473"/>
            <a:ext cx="4950553" cy="60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800" dirty="0">
                <a:solidFill>
                  <a:schemeClr val="bg1"/>
                </a:solidFill>
              </a:rPr>
              <a:t>E-commerce Website Project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9" name="Google Shape;139;p16">
            <a:extLst>
              <a:ext uri="{FF2B5EF4-FFF2-40B4-BE49-F238E27FC236}">
                <a16:creationId xmlns:a16="http://schemas.microsoft.com/office/drawing/2014/main" id="{545F1EC2-70AE-3FE2-E1F8-FB5BAD93E637}"/>
              </a:ext>
            </a:extLst>
          </p:cNvPr>
          <p:cNvSpPr txBox="1"/>
          <p:nvPr/>
        </p:nvSpPr>
        <p:spPr>
          <a:xfrm>
            <a:off x="15634010" y="9762077"/>
            <a:ext cx="2251959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  <a:sym typeface="Fira Code"/>
              </a:rPr>
              <a:t>21-Nov-2025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07356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D6FF7F97-A2B7-7347-8CBD-F5CBC24B2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B0C5BAB9-EFC9-2051-2E45-909682FBF69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63F07643-60F6-6AA6-BA91-A7BFD8648DA5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423BCDC2-FD9A-BF87-080D-84C58100DA98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703EEAC6-C07E-552E-462B-324834C6792F}"/>
              </a:ext>
            </a:extLst>
          </p:cNvPr>
          <p:cNvSpPr txBox="1"/>
          <p:nvPr/>
        </p:nvSpPr>
        <p:spPr>
          <a:xfrm>
            <a:off x="402032" y="9784379"/>
            <a:ext cx="4259178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A14F1605-79A6-9704-80ED-8066FA407A47}"/>
              </a:ext>
            </a:extLst>
          </p:cNvPr>
          <p:cNvSpPr txBox="1"/>
          <p:nvPr/>
        </p:nvSpPr>
        <p:spPr>
          <a:xfrm>
            <a:off x="16035455" y="9739774"/>
            <a:ext cx="1850514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872011-5654-4910-D046-840CD87E0D90}"/>
              </a:ext>
            </a:extLst>
          </p:cNvPr>
          <p:cNvSpPr txBox="1"/>
          <p:nvPr/>
        </p:nvSpPr>
        <p:spPr>
          <a:xfrm>
            <a:off x="1910861" y="3626505"/>
            <a:ext cx="144662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/>
                <a:ea typeface="Fira Code"/>
                <a:cs typeface="Fira Code"/>
              </a:rPr>
              <a:t>Database integration using PHP to connect with MySQL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/>
                <a:ea typeface="Fira Code"/>
                <a:cs typeface="Fira Code"/>
              </a:rPr>
              <a:t>Admin Panel backend: full CRUD for products (add, delete, update)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/>
                <a:ea typeface="Fira Code"/>
                <a:cs typeface="Fira Code"/>
              </a:rPr>
              <a:t>PHP ensures live synchronization between admin actions and database.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9EA68A-FF01-2D49-8847-9FDECF899AA6}"/>
              </a:ext>
            </a:extLst>
          </p:cNvPr>
          <p:cNvSpPr txBox="1"/>
          <p:nvPr/>
        </p:nvSpPr>
        <p:spPr>
          <a:xfrm>
            <a:off x="5308669" y="1251587"/>
            <a:ext cx="76706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Backend overview</a:t>
            </a:r>
          </a:p>
        </p:txBody>
      </p:sp>
    </p:spTree>
    <p:extLst>
      <p:ext uri="{BB962C8B-B14F-4D97-AF65-F5344CB8AC3E}">
        <p14:creationId xmlns:p14="http://schemas.microsoft.com/office/powerpoint/2010/main" val="2729322035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3736AE76-3554-5E22-C6B3-8097A7944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3436CF5E-EAE0-1A1C-329C-1FC39281143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C3E1479F-3453-93B4-BDCD-EC242807B2A0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AE95E83B-A906-9857-F68D-3ED906F79400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A2EE147C-5988-EED7-A12D-A931AF191D5A}"/>
              </a:ext>
            </a:extLst>
          </p:cNvPr>
          <p:cNvSpPr txBox="1"/>
          <p:nvPr/>
        </p:nvSpPr>
        <p:spPr>
          <a:xfrm>
            <a:off x="402032" y="9784379"/>
            <a:ext cx="4259178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E824A0DD-4B6C-AA2B-9AAB-CBB9D074F4E2}"/>
              </a:ext>
            </a:extLst>
          </p:cNvPr>
          <p:cNvSpPr txBox="1"/>
          <p:nvPr/>
        </p:nvSpPr>
        <p:spPr>
          <a:xfrm>
            <a:off x="16035455" y="9739774"/>
            <a:ext cx="1850514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CA130A-140B-A726-BA64-8EFC01B210C0}"/>
              </a:ext>
            </a:extLst>
          </p:cNvPr>
          <p:cNvSpPr txBox="1"/>
          <p:nvPr/>
        </p:nvSpPr>
        <p:spPr>
          <a:xfrm>
            <a:off x="1910861" y="3626505"/>
            <a:ext cx="14466277" cy="4175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Login/signup integration: in progress.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Payment gateway integration: in progress.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Future roadmap includes completing authentication and payment functionality for full system readiness.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C8D332-1F44-61C2-BB01-FFCC75D6D1C5}"/>
              </a:ext>
            </a:extLst>
          </p:cNvPr>
          <p:cNvSpPr txBox="1"/>
          <p:nvPr/>
        </p:nvSpPr>
        <p:spPr>
          <a:xfrm>
            <a:off x="3443513" y="810459"/>
            <a:ext cx="114259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D29100"/>
                </a:solidFill>
                <a:latin typeface="Bebas Neue"/>
              </a:rPr>
              <a:t>Backend progress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1059767556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28751" y="-3846625"/>
            <a:ext cx="22702490" cy="141336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7" name="Google Shape;387;p30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8" name="Google Shape;388;p30"/>
          <p:cNvSpPr txBox="1"/>
          <p:nvPr/>
        </p:nvSpPr>
        <p:spPr>
          <a:xfrm>
            <a:off x="3412050" y="2097765"/>
            <a:ext cx="11463900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i="0" u="none" strike="noStrike" cap="none" dirty="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Pending</a:t>
            </a:r>
            <a:r>
              <a:rPr lang="en-US" sz="8799" b="1" i="0" u="none" strike="noStrike" cap="none" dirty="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 </a:t>
            </a:r>
            <a:endParaRPr dirty="0"/>
          </a:p>
        </p:txBody>
      </p:sp>
      <p:sp>
        <p:nvSpPr>
          <p:cNvPr id="390" name="Google Shape;390;p30"/>
          <p:cNvSpPr txBox="1"/>
          <p:nvPr/>
        </p:nvSpPr>
        <p:spPr>
          <a:xfrm>
            <a:off x="402032" y="9851285"/>
            <a:ext cx="2559993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PRESENTED BY JANE DOE</a:t>
            </a:r>
            <a:endParaRPr/>
          </a:p>
        </p:txBody>
      </p:sp>
      <p:sp>
        <p:nvSpPr>
          <p:cNvPr id="391" name="Google Shape;391;p30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392" name="Google Shape;392;p30"/>
          <p:cNvSpPr txBox="1"/>
          <p:nvPr/>
        </p:nvSpPr>
        <p:spPr>
          <a:xfrm>
            <a:off x="14350780" y="66675"/>
            <a:ext cx="3535189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WHITE &amp; GOLD PROJECT PROPOSAL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0FEA2B-85D9-BBCF-07A3-AD2DBAE3F608}"/>
              </a:ext>
            </a:extLst>
          </p:cNvPr>
          <p:cNvSpPr txBox="1"/>
          <p:nvPr/>
        </p:nvSpPr>
        <p:spPr>
          <a:xfrm>
            <a:off x="3674635" y="4244135"/>
            <a:ext cx="109387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Testing (Leader: Ali Hassan)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Maintenance (Leader: Mudassir)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36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Waiting for the website to complete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206"/>
            <a:ext cx="18288000" cy="1023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/>
          <p:cNvSpPr txBox="1"/>
          <p:nvPr/>
        </p:nvSpPr>
        <p:spPr>
          <a:xfrm>
            <a:off x="3491171" y="3297595"/>
            <a:ext cx="10859609" cy="2390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46" b="1" i="0" u="none" strike="noStrike" cap="none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Introduction</a:t>
            </a:r>
            <a:endParaRPr dirty="0"/>
          </a:p>
        </p:txBody>
      </p:sp>
      <p:sp>
        <p:nvSpPr>
          <p:cNvPr id="136" name="Google Shape;136;p16"/>
          <p:cNvSpPr/>
          <p:nvPr/>
        </p:nvSpPr>
        <p:spPr>
          <a:xfrm>
            <a:off x="13409948" y="5688370"/>
            <a:ext cx="238802" cy="238802"/>
          </a:xfrm>
          <a:custGeom>
            <a:avLst/>
            <a:gdLst/>
            <a:ahLst/>
            <a:cxnLst/>
            <a:rect l="l" t="t" r="r" b="b"/>
            <a:pathLst>
              <a:path w="238802" h="238802" extrusionOk="0">
                <a:moveTo>
                  <a:pt x="0" y="0"/>
                </a:moveTo>
                <a:lnTo>
                  <a:pt x="238802" y="0"/>
                </a:lnTo>
                <a:lnTo>
                  <a:pt x="238802" y="238802"/>
                </a:lnTo>
                <a:lnTo>
                  <a:pt x="0" y="238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137" name="Google Shape;137;p16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p16"/>
          <p:cNvSpPr txBox="1"/>
          <p:nvPr/>
        </p:nvSpPr>
        <p:spPr>
          <a:xfrm>
            <a:off x="402031" y="9722019"/>
            <a:ext cx="5506399" cy="947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800" dirty="0">
                <a:solidFill>
                  <a:schemeClr val="bg1"/>
                </a:solidFill>
              </a:rPr>
              <a:t>E-commerce Website Project</a:t>
            </a:r>
            <a:endParaRPr lang="en-US" sz="2400" dirty="0">
              <a:solidFill>
                <a:schemeClr val="bg1"/>
              </a:solidFill>
            </a:endParaRPr>
          </a:p>
          <a:p>
            <a:pPr lvl="0">
              <a:lnSpc>
                <a:spcPct val="140025"/>
              </a:lnSpc>
            </a:pPr>
            <a:r>
              <a:rPr lang="en-US" sz="1600" dirty="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DOE</a:t>
            </a:r>
            <a:endParaRPr dirty="0"/>
          </a:p>
        </p:txBody>
      </p:sp>
      <p:sp>
        <p:nvSpPr>
          <p:cNvPr id="139" name="Google Shape;139;p16"/>
          <p:cNvSpPr txBox="1"/>
          <p:nvPr/>
        </p:nvSpPr>
        <p:spPr>
          <a:xfrm>
            <a:off x="16107508" y="9722019"/>
            <a:ext cx="1778460" cy="8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  <a:sym typeface="Fira Code"/>
              </a:rPr>
              <a:t>21-Nov-2025</a:t>
            </a:r>
            <a:endParaRPr lang="en-US" sz="2400" dirty="0">
              <a:solidFill>
                <a:schemeClr val="bg1"/>
              </a:solidFill>
            </a:endParaRPr>
          </a:p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 dirty="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14;p15">
            <a:extLst>
              <a:ext uri="{FF2B5EF4-FFF2-40B4-BE49-F238E27FC236}">
                <a16:creationId xmlns:a16="http://schemas.microsoft.com/office/drawing/2014/main" id="{98F9175E-E206-8D31-9FFD-EA864FC1D4D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792050" y="-2522000"/>
            <a:ext cx="12187825" cy="1644320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1EED9E-B685-61DD-EECE-FBBDDA8A4817}"/>
              </a:ext>
            </a:extLst>
          </p:cNvPr>
          <p:cNvSpPr txBox="1"/>
          <p:nvPr/>
        </p:nvSpPr>
        <p:spPr>
          <a:xfrm>
            <a:off x="1037968" y="840253"/>
            <a:ext cx="10503243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D29100"/>
                </a:solidFill>
                <a:latin typeface="Fira Code"/>
                <a:ea typeface="Fira Code"/>
                <a:cs typeface="Fira Code"/>
              </a:rPr>
              <a:t>Royal Aurum </a:t>
            </a:r>
            <a:r>
              <a:rPr lang="en-US" sz="4000" dirty="0">
                <a:latin typeface="Fira Code"/>
                <a:ea typeface="Fira Code"/>
                <a:cs typeface="Fira Code"/>
              </a:rPr>
              <a:t>is an online jewelry buying website.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Fira Code"/>
                <a:ea typeface="Fira Code"/>
                <a:cs typeface="Fira Code"/>
              </a:rPr>
              <a:t>Offers a luxurious and premium experience for users looking to purchase gold and royal-themed </a:t>
            </a:r>
            <a:r>
              <a:rPr lang="en-US" sz="40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jewelry</a:t>
            </a:r>
            <a:r>
              <a:rPr lang="en-US" sz="4000" dirty="0">
                <a:latin typeface="Fira Code"/>
                <a:ea typeface="Fira Code"/>
                <a:cs typeface="Fira Code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Fira Code"/>
                <a:ea typeface="Fira Code"/>
                <a:cs typeface="Fira Code"/>
              </a:rPr>
              <a:t>Designed to be user-friendly and visually appealing.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Fira Code"/>
                <a:ea typeface="Fira Code"/>
                <a:cs typeface="Fira Code"/>
              </a:rPr>
              <a:t>Provides easy navigation through products, categories, search, cart, and account management.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Fira Code"/>
                <a:ea typeface="Fira Code"/>
                <a:cs typeface="Fira Code"/>
              </a:rPr>
              <a:t>Includes an Admin Panel for product management and updates.</a:t>
            </a:r>
          </a:p>
        </p:txBody>
      </p:sp>
    </p:spTree>
    <p:extLst>
      <p:ext uri="{BB962C8B-B14F-4D97-AF65-F5344CB8AC3E}">
        <p14:creationId xmlns:p14="http://schemas.microsoft.com/office/powerpoint/2010/main" val="117104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8A3C9C82-94BC-D2B2-10A7-1EC67C3A8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>
            <a:extLst>
              <a:ext uri="{FF2B5EF4-FFF2-40B4-BE49-F238E27FC236}">
                <a16:creationId xmlns:a16="http://schemas.microsoft.com/office/drawing/2014/main" id="{E5DB5D65-BA72-9BC5-CBD9-497CCDAD472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763"/>
            <a:ext cx="18288000" cy="1023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>
            <a:extLst>
              <a:ext uri="{FF2B5EF4-FFF2-40B4-BE49-F238E27FC236}">
                <a16:creationId xmlns:a16="http://schemas.microsoft.com/office/drawing/2014/main" id="{91B13F84-5361-7B38-B86B-7C391621867A}"/>
              </a:ext>
            </a:extLst>
          </p:cNvPr>
          <p:cNvSpPr txBox="1"/>
          <p:nvPr/>
        </p:nvSpPr>
        <p:spPr>
          <a:xfrm>
            <a:off x="3491171" y="3297595"/>
            <a:ext cx="10859609" cy="3785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00" b="1" i="0" u="none" strike="noStrike" cap="none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Documentation</a:t>
            </a:r>
            <a:endParaRPr lang="en-US" sz="15746" b="1" i="0" u="none" strike="noStrike" cap="none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FFFFFF"/>
                </a:solidFill>
                <a:latin typeface="Bebas Neue"/>
                <a:sym typeface="Bebas Neue"/>
              </a:rPr>
              <a:t>Team Leader : Ali </a:t>
            </a:r>
            <a:r>
              <a:rPr lang="en-US" sz="4800" dirty="0" err="1">
                <a:solidFill>
                  <a:srgbClr val="FFFFFF"/>
                </a:solidFill>
                <a:latin typeface="Bebas Neue"/>
                <a:sym typeface="Bebas Neue"/>
              </a:rPr>
              <a:t>hassan</a:t>
            </a:r>
            <a:endParaRPr sz="5400" dirty="0"/>
          </a:p>
        </p:txBody>
      </p:sp>
      <p:sp>
        <p:nvSpPr>
          <p:cNvPr id="136" name="Google Shape;136;p16">
            <a:extLst>
              <a:ext uri="{FF2B5EF4-FFF2-40B4-BE49-F238E27FC236}">
                <a16:creationId xmlns:a16="http://schemas.microsoft.com/office/drawing/2014/main" id="{B21F32F8-747A-BCFA-50C2-3A30D28475AB}"/>
              </a:ext>
            </a:extLst>
          </p:cNvPr>
          <p:cNvSpPr/>
          <p:nvPr/>
        </p:nvSpPr>
        <p:spPr>
          <a:xfrm>
            <a:off x="13409948" y="5688370"/>
            <a:ext cx="238802" cy="238802"/>
          </a:xfrm>
          <a:custGeom>
            <a:avLst/>
            <a:gdLst/>
            <a:ahLst/>
            <a:cxnLst/>
            <a:rect l="l" t="t" r="r" b="b"/>
            <a:pathLst>
              <a:path w="238802" h="238802" extrusionOk="0">
                <a:moveTo>
                  <a:pt x="0" y="0"/>
                </a:moveTo>
                <a:lnTo>
                  <a:pt x="238802" y="0"/>
                </a:lnTo>
                <a:lnTo>
                  <a:pt x="238802" y="238802"/>
                </a:lnTo>
                <a:lnTo>
                  <a:pt x="0" y="238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137" name="Google Shape;137;p16">
            <a:extLst>
              <a:ext uri="{FF2B5EF4-FFF2-40B4-BE49-F238E27FC236}">
                <a16:creationId xmlns:a16="http://schemas.microsoft.com/office/drawing/2014/main" id="{91F13B36-5DF7-2086-A4B2-E0E300D4F580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p16">
            <a:extLst>
              <a:ext uri="{FF2B5EF4-FFF2-40B4-BE49-F238E27FC236}">
                <a16:creationId xmlns:a16="http://schemas.microsoft.com/office/drawing/2014/main" id="{DD0821EA-94A1-35FD-80E6-F5BBEE312946}"/>
              </a:ext>
            </a:extLst>
          </p:cNvPr>
          <p:cNvSpPr txBox="1"/>
          <p:nvPr/>
        </p:nvSpPr>
        <p:spPr>
          <a:xfrm>
            <a:off x="335125" y="9717471"/>
            <a:ext cx="4013851" cy="8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</a:rPr>
              <a:t>E-commerce Website Project</a:t>
            </a:r>
          </a:p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 dirty="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DOE</a:t>
            </a:r>
            <a:endParaRPr dirty="0"/>
          </a:p>
        </p:txBody>
      </p:sp>
      <p:sp>
        <p:nvSpPr>
          <p:cNvPr id="139" name="Google Shape;139;p16">
            <a:extLst>
              <a:ext uri="{FF2B5EF4-FFF2-40B4-BE49-F238E27FC236}">
                <a16:creationId xmlns:a16="http://schemas.microsoft.com/office/drawing/2014/main" id="{52970890-E43C-D928-A638-9860C7C636D8}"/>
              </a:ext>
            </a:extLst>
          </p:cNvPr>
          <p:cNvSpPr txBox="1"/>
          <p:nvPr/>
        </p:nvSpPr>
        <p:spPr>
          <a:xfrm>
            <a:off x="15433288" y="9762077"/>
            <a:ext cx="2452681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  <a:sym typeface="Fira Code"/>
              </a:rPr>
              <a:t>21-Nov-2025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05972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EC36AB10-3EE0-C0C3-0A17-5E7E80A13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68E4484C-4D35-6525-DE54-4CAFD0E8D58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13685E32-322A-E65D-9C27-9F20051E7733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A872F27E-2BCC-4A5F-1751-C48D29E2E9CA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CECC6AF9-6B59-515E-6968-61EF78AF9375}"/>
              </a:ext>
            </a:extLst>
          </p:cNvPr>
          <p:cNvSpPr txBox="1"/>
          <p:nvPr/>
        </p:nvSpPr>
        <p:spPr>
          <a:xfrm>
            <a:off x="402032" y="9762077"/>
            <a:ext cx="6444817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F7169B13-3A62-4C38-0C4F-06B121602A98}"/>
              </a:ext>
            </a:extLst>
          </p:cNvPr>
          <p:cNvSpPr txBox="1"/>
          <p:nvPr/>
        </p:nvSpPr>
        <p:spPr>
          <a:xfrm>
            <a:off x="16013151" y="9762076"/>
            <a:ext cx="1872817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29BC5B-B9FD-D6E4-5D2C-7A88800EAFD7}"/>
              </a:ext>
            </a:extLst>
          </p:cNvPr>
          <p:cNvSpPr txBox="1"/>
          <p:nvPr/>
        </p:nvSpPr>
        <p:spPr>
          <a:xfrm>
            <a:off x="1910861" y="3251361"/>
            <a:ext cx="1446627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Royal Aurum — Luxury Jewelry E-Commerce Platform:</a:t>
            </a:r>
            <a:endParaRPr lang="en-US" sz="32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	Modern full-stack e-commerce website for luxury 	jewelry</a:t>
            </a: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	Built with React (frontend) + PHP (backend) + MySQL 	(database)</a:t>
            </a: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	Responsive design for </a:t>
            </a:r>
            <a:r>
              <a:rPr lang="en-US" sz="32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desktop, tablet, and mobile</a:t>
            </a:r>
            <a:endParaRPr lang="en-US" sz="32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	Complete admin panel for product management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Product Categories:</a:t>
            </a:r>
            <a:endParaRPr lang="en-US" sz="32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lvl="1"/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	Rings, Necklaces, Bracelets, Bangles, Earrings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Target Users:</a:t>
            </a:r>
            <a:endParaRPr lang="en-US" sz="32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	Customers: Browse &amp; purchase jewelry</a:t>
            </a: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	Admins: Manage products and inventory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F873FD-B035-F2C8-974B-0FE3BBA1E525}"/>
              </a:ext>
            </a:extLst>
          </p:cNvPr>
          <p:cNvSpPr txBox="1"/>
          <p:nvPr/>
        </p:nvSpPr>
        <p:spPr>
          <a:xfrm>
            <a:off x="5298636" y="1384963"/>
            <a:ext cx="76907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402509730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C5773BAA-F237-EC13-63CF-6C37AAF0E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E8A35F76-2CD9-DE67-A589-44C9BB5FB03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55FA2981-8FF6-5954-6B30-1481DC17A6F9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D8FB520D-1B5C-1D90-AEA7-EABF277534A4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DE000DC1-7DB3-A854-D60B-1B016CDD1114}"/>
              </a:ext>
            </a:extLst>
          </p:cNvPr>
          <p:cNvSpPr txBox="1"/>
          <p:nvPr/>
        </p:nvSpPr>
        <p:spPr>
          <a:xfrm>
            <a:off x="402032" y="9739775"/>
            <a:ext cx="5039763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8274E2AB-0AB0-B697-38A3-0FAA11B3501A}"/>
              </a:ext>
            </a:extLst>
          </p:cNvPr>
          <p:cNvSpPr txBox="1"/>
          <p:nvPr/>
        </p:nvSpPr>
        <p:spPr>
          <a:xfrm>
            <a:off x="15906565" y="9739775"/>
            <a:ext cx="1979403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0AEB92-E677-3019-6D3F-74FE5393957F}"/>
              </a:ext>
            </a:extLst>
          </p:cNvPr>
          <p:cNvSpPr txBox="1"/>
          <p:nvPr/>
        </p:nvSpPr>
        <p:spPr>
          <a:xfrm>
            <a:off x="1313993" y="3231027"/>
            <a:ext cx="16215857" cy="7971413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Frontend Features:</a:t>
            </a:r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8 main pages: Home, About, Categories, Search, Cart, Login/Signup, Checkout, Admin Dashboard</a:t>
            </a:r>
          </a:p>
          <a:p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User-friendly navigation &amp; responsive UI</a:t>
            </a:r>
          </a:p>
          <a:p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Real-time product search &amp; filtering</a:t>
            </a:r>
          </a:p>
          <a:p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Shopping cart operations with order placement &amp; receipt generation</a:t>
            </a:r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Backend Features:</a:t>
            </a:r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Database: 4 normalized tables (Users, Products, Orders, Cart)</a:t>
            </a:r>
          </a:p>
          <a:p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15+ RESTful API endpoints for products, orders, and cart</a:t>
            </a:r>
          </a:p>
          <a:p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Admin CRUD operations for product management</a:t>
            </a:r>
          </a:p>
          <a:p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PHP integration connecting frontend with database</a:t>
            </a:r>
          </a:p>
          <a:p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28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28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Development Achievements:</a:t>
            </a:r>
            <a:endParaRPr lang="en-US" sz="28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Frontend: 100% complete</a:t>
            </a:r>
          </a:p>
          <a:p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Backend: 80% complete</a:t>
            </a:r>
          </a:p>
          <a:p>
            <a:r>
              <a:rPr lang="en-US" sz="28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Database: 100% complete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B59A62-8142-8050-09FD-F8EAED6EC082}"/>
              </a:ext>
            </a:extLst>
          </p:cNvPr>
          <p:cNvSpPr txBox="1"/>
          <p:nvPr/>
        </p:nvSpPr>
        <p:spPr>
          <a:xfrm>
            <a:off x="2381434" y="1434785"/>
            <a:ext cx="135251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Key functions and functionality</a:t>
            </a:r>
          </a:p>
        </p:txBody>
      </p:sp>
    </p:spTree>
    <p:extLst>
      <p:ext uri="{BB962C8B-B14F-4D97-AF65-F5344CB8AC3E}">
        <p14:creationId xmlns:p14="http://schemas.microsoft.com/office/powerpoint/2010/main" val="342049368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>
          <a:extLst>
            <a:ext uri="{FF2B5EF4-FFF2-40B4-BE49-F238E27FC236}">
              <a16:creationId xmlns:a16="http://schemas.microsoft.com/office/drawing/2014/main" id="{BAB997DB-F85A-B561-33AC-0AD81DA11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32">
            <a:extLst>
              <a:ext uri="{FF2B5EF4-FFF2-40B4-BE49-F238E27FC236}">
                <a16:creationId xmlns:a16="http://schemas.microsoft.com/office/drawing/2014/main" id="{AE9E52B1-CC15-2496-13E1-DF77095F15E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25" y="0"/>
            <a:ext cx="6836975" cy="4667907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32">
            <a:extLst>
              <a:ext uri="{FF2B5EF4-FFF2-40B4-BE49-F238E27FC236}">
                <a16:creationId xmlns:a16="http://schemas.microsoft.com/office/drawing/2014/main" id="{9239A4A8-D1C7-ED99-AC04-09F28675A9C9}"/>
              </a:ext>
            </a:extLst>
          </p:cNvPr>
          <p:cNvSpPr/>
          <p:nvPr/>
        </p:nvSpPr>
        <p:spPr>
          <a:xfrm>
            <a:off x="3873337" y="411630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26" name="Google Shape;426;p32">
            <a:extLst>
              <a:ext uri="{FF2B5EF4-FFF2-40B4-BE49-F238E27FC236}">
                <a16:creationId xmlns:a16="http://schemas.microsoft.com/office/drawing/2014/main" id="{289BB012-5832-280E-7D71-AD1EAD51D129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7" name="Google Shape;427;p32">
            <a:extLst>
              <a:ext uri="{FF2B5EF4-FFF2-40B4-BE49-F238E27FC236}">
                <a16:creationId xmlns:a16="http://schemas.microsoft.com/office/drawing/2014/main" id="{DA04D8A8-3C0E-E6F0-B16A-59A506ECCD1A}"/>
              </a:ext>
            </a:extLst>
          </p:cNvPr>
          <p:cNvSpPr txBox="1"/>
          <p:nvPr/>
        </p:nvSpPr>
        <p:spPr>
          <a:xfrm>
            <a:off x="402032" y="9762077"/>
            <a:ext cx="4682924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400" dirty="0">
                <a:solidFill>
                  <a:srgbClr val="D29100"/>
                </a:solidFill>
              </a:rPr>
              <a:t>E-commerce Website Project</a:t>
            </a:r>
            <a:endParaRPr lang="en-US" sz="2000" dirty="0">
              <a:solidFill>
                <a:srgbClr val="D29100"/>
              </a:solidFill>
            </a:endParaRPr>
          </a:p>
        </p:txBody>
      </p:sp>
      <p:sp>
        <p:nvSpPr>
          <p:cNvPr id="428" name="Google Shape;428;p32">
            <a:extLst>
              <a:ext uri="{FF2B5EF4-FFF2-40B4-BE49-F238E27FC236}">
                <a16:creationId xmlns:a16="http://schemas.microsoft.com/office/drawing/2014/main" id="{5233B100-A1AC-4C79-1270-0B242566DA2E}"/>
              </a:ext>
            </a:extLst>
          </p:cNvPr>
          <p:cNvSpPr txBox="1"/>
          <p:nvPr/>
        </p:nvSpPr>
        <p:spPr>
          <a:xfrm>
            <a:off x="15906565" y="9784379"/>
            <a:ext cx="1979403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>
                <a:solidFill>
                  <a:srgbClr val="D29100"/>
                </a:solidFill>
                <a:sym typeface="Fira Code"/>
              </a:rPr>
              <a:t>21-Nov-2025</a:t>
            </a:r>
            <a:endParaRPr lang="en-US" sz="2400" dirty="0">
              <a:solidFill>
                <a:srgbClr val="D291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D2E1F7-FD25-773E-DD65-A4F317BB2831}"/>
              </a:ext>
            </a:extLst>
          </p:cNvPr>
          <p:cNvSpPr txBox="1"/>
          <p:nvPr/>
        </p:nvSpPr>
        <p:spPr>
          <a:xfrm>
            <a:off x="1224783" y="3090169"/>
            <a:ext cx="16215857" cy="944874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32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Completed:</a:t>
            </a:r>
            <a:endParaRPr lang="en-US" sz="32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Frontend UI/UX fully implemented</a:t>
            </a: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Product browsing, search, cart, and order placement</a:t>
            </a: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Database integration &amp; API endpoints operational</a:t>
            </a:r>
          </a:p>
          <a:p>
            <a:endParaRPr lang="en-US" sz="32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32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 Progress:</a:t>
            </a:r>
            <a:endParaRPr lang="en-US" sz="32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User authentication (login/signup)</a:t>
            </a: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Payment gateway integration</a:t>
            </a:r>
            <a:endParaRPr lang="en-US" sz="32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32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32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32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32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32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32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32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endParaRPr lang="en-US" sz="32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32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Next Actions:</a:t>
            </a:r>
            <a:endParaRPr lang="en-US" sz="32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Implement authentication system (1 week)</a:t>
            </a: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Integrate payment gateway (1 week)</a:t>
            </a: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Complete testing &amp; optimization (1 week)</a:t>
            </a: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Deploy to hosting (2–3 days)</a:t>
            </a:r>
          </a:p>
          <a:p>
            <a:endParaRPr lang="en-US" sz="3200" b="1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3200" b="1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Additional Info:</a:t>
            </a:r>
            <a:endParaRPr lang="en-US" sz="32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GitHub: </a:t>
            </a:r>
            <a:r>
              <a:rPr lang="en-US" sz="32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hlinkClick r:id="rId5"/>
              </a:rPr>
              <a:t>https://github.com/kabir-ur-rehman/Royal-Aurum/</a:t>
            </a:r>
            <a:endParaRPr lang="en-US" sz="32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6B67E9-FF2B-D094-CE6B-D3092436C2A9}"/>
              </a:ext>
            </a:extLst>
          </p:cNvPr>
          <p:cNvSpPr txBox="1"/>
          <p:nvPr/>
        </p:nvSpPr>
        <p:spPr>
          <a:xfrm>
            <a:off x="2381434" y="1434785"/>
            <a:ext cx="135251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D29100"/>
                </a:solidFill>
                <a:latin typeface="Bebas Neue"/>
              </a:rPr>
              <a:t>Current status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359290822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878C1E50-9559-7DF5-29CD-0957B900F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>
            <a:extLst>
              <a:ext uri="{FF2B5EF4-FFF2-40B4-BE49-F238E27FC236}">
                <a16:creationId xmlns:a16="http://schemas.microsoft.com/office/drawing/2014/main" id="{D7E64A1F-ED28-C35A-88E3-C85C82581B3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206"/>
            <a:ext cx="18288000" cy="1023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>
            <a:extLst>
              <a:ext uri="{FF2B5EF4-FFF2-40B4-BE49-F238E27FC236}">
                <a16:creationId xmlns:a16="http://schemas.microsoft.com/office/drawing/2014/main" id="{86FCED78-7316-FA5B-6DE0-01CE993ED5EA}"/>
              </a:ext>
            </a:extLst>
          </p:cNvPr>
          <p:cNvSpPr txBox="1"/>
          <p:nvPr/>
        </p:nvSpPr>
        <p:spPr>
          <a:xfrm>
            <a:off x="3491171" y="3297595"/>
            <a:ext cx="10859609" cy="3785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00" b="1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Data research</a:t>
            </a:r>
            <a:endParaRPr lang="en-US" sz="15746" b="1" i="0" u="none" strike="noStrike" cap="none" dirty="0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FFFFFF"/>
                </a:solidFill>
                <a:latin typeface="Bebas Neue"/>
                <a:sym typeface="Bebas Neue"/>
              </a:rPr>
              <a:t>Team Leader : dad </a:t>
            </a:r>
            <a:r>
              <a:rPr lang="en-US" sz="4800" dirty="0" err="1">
                <a:solidFill>
                  <a:srgbClr val="FFFFFF"/>
                </a:solidFill>
                <a:latin typeface="Bebas Neue"/>
                <a:sym typeface="Bebas Neue"/>
              </a:rPr>
              <a:t>raheem</a:t>
            </a:r>
            <a:endParaRPr sz="5400" dirty="0"/>
          </a:p>
        </p:txBody>
      </p:sp>
      <p:sp>
        <p:nvSpPr>
          <p:cNvPr id="136" name="Google Shape;136;p16">
            <a:extLst>
              <a:ext uri="{FF2B5EF4-FFF2-40B4-BE49-F238E27FC236}">
                <a16:creationId xmlns:a16="http://schemas.microsoft.com/office/drawing/2014/main" id="{FAFDAEEE-AFA7-58E1-182F-458250D507F6}"/>
              </a:ext>
            </a:extLst>
          </p:cNvPr>
          <p:cNvSpPr/>
          <p:nvPr/>
        </p:nvSpPr>
        <p:spPr>
          <a:xfrm>
            <a:off x="13409948" y="5688370"/>
            <a:ext cx="238802" cy="238802"/>
          </a:xfrm>
          <a:custGeom>
            <a:avLst/>
            <a:gdLst/>
            <a:ahLst/>
            <a:cxnLst/>
            <a:rect l="l" t="t" r="r" b="b"/>
            <a:pathLst>
              <a:path w="238802" h="238802" extrusionOk="0">
                <a:moveTo>
                  <a:pt x="0" y="0"/>
                </a:moveTo>
                <a:lnTo>
                  <a:pt x="238802" y="0"/>
                </a:lnTo>
                <a:lnTo>
                  <a:pt x="238802" y="238802"/>
                </a:lnTo>
                <a:lnTo>
                  <a:pt x="0" y="238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137" name="Google Shape;137;p16">
            <a:extLst>
              <a:ext uri="{FF2B5EF4-FFF2-40B4-BE49-F238E27FC236}">
                <a16:creationId xmlns:a16="http://schemas.microsoft.com/office/drawing/2014/main" id="{02668352-1BCD-EFE1-DA98-72B3A866DB01}"/>
              </a:ext>
            </a:extLst>
          </p:cNvPr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8" name="Google Shape;138;p16">
            <a:extLst>
              <a:ext uri="{FF2B5EF4-FFF2-40B4-BE49-F238E27FC236}">
                <a16:creationId xmlns:a16="http://schemas.microsoft.com/office/drawing/2014/main" id="{0AA4E366-F23D-51BA-8C11-8D78B17F935C}"/>
              </a:ext>
            </a:extLst>
          </p:cNvPr>
          <p:cNvSpPr txBox="1"/>
          <p:nvPr/>
        </p:nvSpPr>
        <p:spPr>
          <a:xfrm>
            <a:off x="379730" y="9672866"/>
            <a:ext cx="4995158" cy="603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25"/>
              </a:lnSpc>
            </a:pPr>
            <a:r>
              <a:rPr lang="en-US" sz="2800" dirty="0">
                <a:solidFill>
                  <a:schemeClr val="bg1"/>
                </a:solidFill>
              </a:rPr>
              <a:t>E-commerce Website Project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9" name="Google Shape;139;p16">
            <a:extLst>
              <a:ext uri="{FF2B5EF4-FFF2-40B4-BE49-F238E27FC236}">
                <a16:creationId xmlns:a16="http://schemas.microsoft.com/office/drawing/2014/main" id="{EF049E9A-4167-4F36-B84A-F58B87082783}"/>
              </a:ext>
            </a:extLst>
          </p:cNvPr>
          <p:cNvSpPr txBox="1"/>
          <p:nvPr/>
        </p:nvSpPr>
        <p:spPr>
          <a:xfrm>
            <a:off x="15611707" y="9762077"/>
            <a:ext cx="2274262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25"/>
              </a:lnSpc>
            </a:pPr>
            <a:r>
              <a:rPr lang="en-US" sz="2400" dirty="0">
                <a:solidFill>
                  <a:schemeClr val="bg1"/>
                </a:solidFill>
                <a:sym typeface="Fira Code"/>
              </a:rPr>
              <a:t>21-Nov-2025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27941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1270</TotalTime>
  <Words>1190</Words>
  <Application>Microsoft Office PowerPoint</Application>
  <PresentationFormat>Custom</PresentationFormat>
  <Paragraphs>243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Calibri</vt:lpstr>
      <vt:lpstr>Bebas Neue</vt:lpstr>
      <vt:lpstr>Arial</vt:lpstr>
      <vt:lpstr>Fira Code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dell</dc:creator>
  <cp:lastModifiedBy>dell</cp:lastModifiedBy>
  <cp:revision>32</cp:revision>
  <dcterms:modified xsi:type="dcterms:W3CDTF">2025-11-20T20:21:13Z</dcterms:modified>
</cp:coreProperties>
</file>